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55"/>
  </p:notesMasterIdLst>
  <p:handoutMasterIdLst>
    <p:handoutMasterId r:id="rId56"/>
  </p:handoutMasterIdLst>
  <p:sldIdLst>
    <p:sldId id="256" r:id="rId5"/>
    <p:sldId id="747" r:id="rId6"/>
    <p:sldId id="746" r:id="rId7"/>
    <p:sldId id="800" r:id="rId8"/>
    <p:sldId id="819" r:id="rId9"/>
    <p:sldId id="827" r:id="rId10"/>
    <p:sldId id="828" r:id="rId11"/>
    <p:sldId id="829" r:id="rId12"/>
    <p:sldId id="831" r:id="rId13"/>
    <p:sldId id="282" r:id="rId14"/>
    <p:sldId id="847" r:id="rId15"/>
    <p:sldId id="830" r:id="rId16"/>
    <p:sldId id="832" r:id="rId17"/>
    <p:sldId id="833" r:id="rId18"/>
    <p:sldId id="836" r:id="rId19"/>
    <p:sldId id="769" r:id="rId20"/>
    <p:sldId id="745" r:id="rId21"/>
    <p:sldId id="817" r:id="rId22"/>
    <p:sldId id="822" r:id="rId23"/>
    <p:sldId id="823" r:id="rId24"/>
    <p:sldId id="824" r:id="rId25"/>
    <p:sldId id="825" r:id="rId26"/>
    <p:sldId id="826" r:id="rId27"/>
    <p:sldId id="834" r:id="rId28"/>
    <p:sldId id="839" r:id="rId29"/>
    <p:sldId id="835" r:id="rId30"/>
    <p:sldId id="837" r:id="rId31"/>
    <p:sldId id="848" r:id="rId32"/>
    <p:sldId id="849" r:id="rId33"/>
    <p:sldId id="841" r:id="rId34"/>
    <p:sldId id="783" r:id="rId35"/>
    <p:sldId id="784" r:id="rId36"/>
    <p:sldId id="786" r:id="rId37"/>
    <p:sldId id="844" r:id="rId38"/>
    <p:sldId id="845" r:id="rId39"/>
    <p:sldId id="846" r:id="rId40"/>
    <p:sldId id="843" r:id="rId41"/>
    <p:sldId id="842" r:id="rId42"/>
    <p:sldId id="840" r:id="rId43"/>
    <p:sldId id="821" r:id="rId44"/>
    <p:sldId id="818" r:id="rId45"/>
    <p:sldId id="799" r:id="rId46"/>
    <p:sldId id="801" r:id="rId47"/>
    <p:sldId id="802" r:id="rId48"/>
    <p:sldId id="803" r:id="rId49"/>
    <p:sldId id="804" r:id="rId50"/>
    <p:sldId id="813" r:id="rId51"/>
    <p:sldId id="820" r:id="rId52"/>
    <p:sldId id="815" r:id="rId53"/>
    <p:sldId id="816" r:id="rId54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57"/>
    </p:embeddedFont>
    <p:embeddedFont>
      <p:font typeface="경기천년제목 Light" panose="02020403020101020101" pitchFamily="18" charset="-127"/>
      <p:regular r:id="rId58"/>
    </p:embeddedFont>
    <p:embeddedFont>
      <p:font typeface="맑은 고딕" panose="020B0503020000020004" pitchFamily="50" charset="-127"/>
      <p:regular r:id="rId59"/>
      <p:bold r:id="rId60"/>
    </p:embeddedFont>
    <p:embeddedFont>
      <p:font typeface="맑은 고딕" panose="020B0503020000020004" pitchFamily="50" charset="-127"/>
      <p:regular r:id="rId59"/>
      <p:bold r:id="rId6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5274" autoAdjust="0"/>
  </p:normalViewPr>
  <p:slideViewPr>
    <p:cSldViewPr snapToGrid="0" showGuides="1">
      <p:cViewPr>
        <p:scale>
          <a:sx n="100" d="100"/>
          <a:sy n="100" d="100"/>
        </p:scale>
        <p:origin x="2836" y="123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65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66B1D-F895-5F50-0BBA-E733AB54E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E664EC-353E-E7DC-D7CF-A6A8B3E393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421387-B4A3-7498-8EEA-BA922134E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56C0F5-2942-338A-4242-142080E821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852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EBFA2-9A3B-D406-0F09-A7929A490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AF2DF2-050B-0B8A-3B03-0E366D5D4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1242F9-C8B5-6D0C-987F-124F10937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A484E6-B98E-D396-5351-3026262DAA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82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A2FB7-A4EA-DDC4-1D07-4232AC01A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665E51C-2392-D009-CF71-3EB82E42AB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CF7D-1832-6B4D-CDD3-FDEE9F8C18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B5B730-F507-CB44-3FA5-5B7ACF8F02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558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74E3E-FC4A-9604-8A30-55EA5F12F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05123B-CA19-6AE7-3EF2-EAADA6A5D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7E44F47-FF94-D5B5-B66F-49B7802C7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0A2BB1-E04F-4006-0BE4-A18A2C133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201E-425F-926A-D20A-C8DC3BBF2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B5A8BE-C266-1FFF-C150-E84325677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F854A89-87FC-E3DF-9170-597689BEFA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2B780B-06A5-B7F8-E836-97BDED4B5C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331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6827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B4347-E5CB-8B9D-07AC-68AE0C72A9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2DD85A5-3861-2C7D-CBD4-2DC7A80D64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9A6FD20-B79E-570A-B405-23CB12217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02EA0F-6783-DEF5-A705-2CFF910B71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09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FC6E74-8679-AD20-8A79-4C1EE304D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CDFA1C-052F-E68D-DF6A-7ADD265BB8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5D01E9-B77B-D32B-411B-F250DF4210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C84069-313E-3B4D-F644-9FC3C7AB3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874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C29EE-EACA-36D3-D323-15D621AF2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F5405A-1120-8131-3BDE-56D9DC0E6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115CD1-20B8-ACD5-3A65-85014D77C0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01B0496-7D8D-5C38-C117-9F1AA577B1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09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6815-C012-B66E-099A-60BEDD26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8EF3923-CAFB-5560-38BE-DA0E2D2485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0623F0A-DADC-9654-5B2D-105BC01852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5A32015-DF47-C6D7-5972-5930E973C9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888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3AC06-7211-2E27-5471-E434EBC55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F32B6DC-C0AC-2948-CD1E-49BC05940D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7DD9182-D270-D793-68BC-1BC98D80E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A3C36D-7F4A-708B-31F9-B930C4D1BB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65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3FE20-A458-68E7-F8A6-A957CD823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77E4051-C3CC-56F1-D2EE-DBFBBE029A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8B0E680-C77E-DFF1-37E7-21C3C38B6F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D9412F-9487-1D15-607A-7A761E3FF0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454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34F2C-B0E1-1CAC-B194-A84FF9C32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5787CB8-9FE8-4CB4-A21F-42E0AC052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7E26F3-323C-7AE4-36DB-CFE112650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6741CF-84CC-9174-0470-E03ECDC3B7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21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1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4875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13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950"/>
            </a:lvl1pPr>
            <a:lvl2pPr lvl="1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625"/>
            </a:lvl2pPr>
            <a:lvl3pPr lvl="2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63"/>
            </a:lvl3pPr>
            <a:lvl4pPr lvl="3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4pPr>
            <a:lvl5pPr lvl="4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5pPr>
            <a:lvl6pPr lvl="5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6pPr>
            <a:lvl7pPr lvl="6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7pPr>
            <a:lvl8pPr lvl="7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8pPr>
            <a:lvl9pPr lvl="8" algn="ctr">
              <a:lnSpc>
                <a:spcPct val="90000"/>
              </a:lnSpc>
              <a:spcBef>
                <a:spcPts val="406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US" altLang="ko-KR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73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rec.or.kr/biz/statistics/supply/supply02_03_l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home.kepco.co.kr/kepco/KO/ntcob/ntcobView.do?pageIndex=1&amp;boardSeq=21067148&amp;boardCd=BRD_000099&amp;menuCd=FN05030103&amp;parnScrpSeq=0&amp;categoryCdGroup=&amp;regDateGroup2=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home.kepco.co.kr/kepco/KO/ntcob/list.do?boardCd=BRD_000097&amp;menuCd=FN05030101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nrec.or.kr/biz/statistics/supply/supply02_03_li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B69DF0C-2DB7-D512-196C-1B6078FB04A2}"/>
              </a:ext>
            </a:extLst>
          </p:cNvPr>
          <p:cNvSpPr/>
          <p:nvPr/>
        </p:nvSpPr>
        <p:spPr>
          <a:xfrm>
            <a:off x="2820964" y="314961"/>
            <a:ext cx="3584916" cy="1247470"/>
          </a:xfrm>
          <a:prstGeom prst="wedgeRectCallout">
            <a:avLst>
              <a:gd name="adj1" fmla="val -30992"/>
              <a:gd name="adj2" fmla="val 11092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데이터 관련 공지 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전력공급현황 데이터 업데이트 하였으니 교체해주세요</a:t>
            </a:r>
            <a:r>
              <a:rPr lang="en-US" altLang="ko-KR" sz="1100" dirty="0">
                <a:solidFill>
                  <a:schemeClr val="tx1"/>
                </a:solidFill>
              </a:rPr>
              <a:t>. (finalData_wReGen_GG.csv)</a:t>
            </a:r>
          </a:p>
          <a:p>
            <a:pPr marL="228600" indent="-228600">
              <a:buAutoNum type="arabicPeriod"/>
            </a:pPr>
            <a:r>
              <a:rPr lang="ko-KR" altLang="en-US" sz="1100" dirty="0" err="1">
                <a:solidFill>
                  <a:schemeClr val="tx1"/>
                </a:solidFill>
              </a:rPr>
              <a:t>에너지바우처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는 </a:t>
            </a:r>
            <a:r>
              <a:rPr lang="ko-KR" altLang="en-US" sz="1100" dirty="0" err="1">
                <a:solidFill>
                  <a:schemeClr val="tx1"/>
                </a:solidFill>
              </a:rPr>
              <a:t>읍면동</a:t>
            </a:r>
            <a:r>
              <a:rPr lang="ko-KR" altLang="en-US" sz="1100" dirty="0">
                <a:solidFill>
                  <a:schemeClr val="tx1"/>
                </a:solidFill>
              </a:rPr>
              <a:t> 분류 문제 때문에 전처리해서 사용하신다고 했는데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완료되면 </a:t>
            </a:r>
            <a:r>
              <a:rPr lang="ko-KR" altLang="en-US" sz="1100" dirty="0" err="1">
                <a:solidFill>
                  <a:schemeClr val="tx1"/>
                </a:solidFill>
              </a:rPr>
              <a:t>저에게도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공유부탁드립니다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>
            <a:extLst>
              <a:ext uri="{FF2B5EF4-FFF2-40B4-BE49-F238E27FC236}">
                <a16:creationId xmlns:a16="http://schemas.microsoft.com/office/drawing/2014/main" id="{16A1EEB0-D3EB-51DF-F7CA-3DF26E94E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208" y="4432016"/>
            <a:ext cx="4108537" cy="20538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F70DC06-0024-511A-D47C-6FA7106A5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0332" y="362756"/>
            <a:ext cx="3841628" cy="212329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812343E-074A-C743-7C04-18C79C3AC3A5}"/>
              </a:ext>
            </a:extLst>
          </p:cNvPr>
          <p:cNvSpPr/>
          <p:nvPr/>
        </p:nvSpPr>
        <p:spPr>
          <a:xfrm>
            <a:off x="422033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AFE5E7A-3A9B-9146-B488-F48C3CB62DB9}"/>
              </a:ext>
            </a:extLst>
          </p:cNvPr>
          <p:cNvSpPr/>
          <p:nvPr/>
        </p:nvSpPr>
        <p:spPr>
          <a:xfrm>
            <a:off x="421602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I-7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B435015-23B5-3F03-9BE2-11CD0AA211D0}"/>
              </a:ext>
            </a:extLst>
          </p:cNvPr>
          <p:cNvSpPr/>
          <p:nvPr/>
        </p:nvSpPr>
        <p:spPr>
          <a:xfrm>
            <a:off x="4806076" y="54090"/>
            <a:ext cx="1129247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 </a:t>
            </a:r>
            <a:endParaRPr lang="en-US" altLang="ko-KR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AA7329-2D75-0766-6323-EB1F378C6107}"/>
              </a:ext>
            </a:extLst>
          </p:cNvPr>
          <p:cNvSpPr/>
          <p:nvPr/>
        </p:nvSpPr>
        <p:spPr>
          <a:xfrm>
            <a:off x="5976821" y="54090"/>
            <a:ext cx="719374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 </a:t>
            </a:r>
            <a:endParaRPr lang="en-US" altLang="ko-KR" sz="12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C77600-F179-A286-5D37-2A87905CBDAD}"/>
              </a:ext>
            </a:extLst>
          </p:cNvPr>
          <p:cNvSpPr/>
          <p:nvPr/>
        </p:nvSpPr>
        <p:spPr>
          <a:xfrm>
            <a:off x="674175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BCF1DDA-074C-1875-F19A-69EE29B86DD1}"/>
              </a:ext>
            </a:extLst>
          </p:cNvPr>
          <p:cNvSpPr/>
          <p:nvPr/>
        </p:nvSpPr>
        <p:spPr>
          <a:xfrm>
            <a:off x="422033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98FA9CD-605D-E2B7-09CE-30E0E472E037}"/>
              </a:ext>
            </a:extLst>
          </p:cNvPr>
          <p:cNvSpPr/>
          <p:nvPr/>
        </p:nvSpPr>
        <p:spPr>
          <a:xfrm>
            <a:off x="422033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71437D-023B-3C0C-5980-FE76E1A28F33}"/>
              </a:ext>
            </a:extLst>
          </p:cNvPr>
          <p:cNvSpPr txBox="1"/>
          <p:nvPr/>
        </p:nvSpPr>
        <p:spPr>
          <a:xfrm>
            <a:off x="476051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산업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549BBE-4C72-5D5C-020C-D541823A15BF}"/>
              </a:ext>
            </a:extLst>
          </p:cNvPr>
          <p:cNvSpPr txBox="1"/>
          <p:nvPr/>
        </p:nvSpPr>
        <p:spPr>
          <a:xfrm>
            <a:off x="5761189" y="5583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수송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725A03-3F86-B38F-1BBD-25044CBED00C}"/>
              </a:ext>
            </a:extLst>
          </p:cNvPr>
          <p:cNvSpPr txBox="1"/>
          <p:nvPr/>
        </p:nvSpPr>
        <p:spPr>
          <a:xfrm>
            <a:off x="6485294" y="558311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가정</a:t>
            </a:r>
            <a:r>
              <a:rPr lang="en-US" altLang="ko-KR" sz="1600" b="1" dirty="0">
                <a:solidFill>
                  <a:schemeClr val="bg1"/>
                </a:solidFill>
              </a:rPr>
              <a:t>·</a:t>
            </a:r>
            <a:r>
              <a:rPr lang="ko-KR" altLang="en-US" sz="1600" b="1" dirty="0">
                <a:solidFill>
                  <a:schemeClr val="bg1"/>
                </a:solidFill>
              </a:rPr>
              <a:t>상업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25B028-9E96-2844-4EA4-8965CA0A7752}"/>
              </a:ext>
            </a:extLst>
          </p:cNvPr>
          <p:cNvSpPr txBox="1"/>
          <p:nvPr/>
        </p:nvSpPr>
        <p:spPr>
          <a:xfrm>
            <a:off x="7470526" y="596716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공공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70BA2FF-88F6-59C8-4437-95694340D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5492" y="362756"/>
            <a:ext cx="3841628" cy="2123293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6A8999D-379F-315D-CB17-ABF01308115C}"/>
              </a:ext>
            </a:extLst>
          </p:cNvPr>
          <p:cNvSpPr/>
          <p:nvPr/>
        </p:nvSpPr>
        <p:spPr>
          <a:xfrm>
            <a:off x="8675493" y="2551767"/>
            <a:ext cx="4108537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https://echarts.apache.org/examples/en/editor.html?c=treemap-sunburst-transition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AFA2459-8BF2-D772-5A96-E09ED82D08BD}"/>
              </a:ext>
            </a:extLst>
          </p:cNvPr>
          <p:cNvSpPr/>
          <p:nvPr/>
        </p:nvSpPr>
        <p:spPr>
          <a:xfrm>
            <a:off x="8671187" y="3286732"/>
            <a:ext cx="4112843" cy="27434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I-6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8138A7B-BB7B-F90A-2615-5FBE27077D72}"/>
              </a:ext>
            </a:extLst>
          </p:cNvPr>
          <p:cNvSpPr/>
          <p:nvPr/>
        </p:nvSpPr>
        <p:spPr>
          <a:xfrm>
            <a:off x="11196918" y="54090"/>
            <a:ext cx="1320202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</a:t>
            </a:r>
            <a:endParaRPr lang="en-US" altLang="ko-KR" sz="1200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E7AEF7B-628A-865D-8F1F-02BBEDE4933E}"/>
              </a:ext>
            </a:extLst>
          </p:cNvPr>
          <p:cNvSpPr/>
          <p:nvPr/>
        </p:nvSpPr>
        <p:spPr>
          <a:xfrm>
            <a:off x="8675492" y="5178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901F2B-EC45-0DB3-5439-3B57BCCA590F}"/>
              </a:ext>
            </a:extLst>
          </p:cNvPr>
          <p:cNvSpPr/>
          <p:nvPr/>
        </p:nvSpPr>
        <p:spPr>
          <a:xfrm>
            <a:off x="8675492" y="36275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0881B1-EFF7-3E06-727A-52B747EA81B8}"/>
              </a:ext>
            </a:extLst>
          </p:cNvPr>
          <p:cNvSpPr txBox="1"/>
          <p:nvPr/>
        </p:nvSpPr>
        <p:spPr>
          <a:xfrm>
            <a:off x="9215672" y="531999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석탄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C3E5546-6B04-42B3-E321-D60E6DD7BBE9}"/>
              </a:ext>
            </a:extLst>
          </p:cNvPr>
          <p:cNvSpPr txBox="1"/>
          <p:nvPr/>
        </p:nvSpPr>
        <p:spPr>
          <a:xfrm>
            <a:off x="10326922" y="639611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석유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6D3050-9A6D-37DB-6FB7-1757F0744386}"/>
              </a:ext>
            </a:extLst>
          </p:cNvPr>
          <p:cNvSpPr txBox="1"/>
          <p:nvPr/>
        </p:nvSpPr>
        <p:spPr>
          <a:xfrm>
            <a:off x="11198789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가스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DADA69-E122-2B57-EE2F-7F34DC10E3A0}"/>
              </a:ext>
            </a:extLst>
          </p:cNvPr>
          <p:cNvSpPr/>
          <p:nvPr/>
        </p:nvSpPr>
        <p:spPr>
          <a:xfrm>
            <a:off x="10196255" y="54090"/>
            <a:ext cx="796148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원별 </a:t>
            </a:r>
            <a:endParaRPr lang="en-US" altLang="ko-KR" sz="1200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B32C73-ABA5-795E-962E-5596C02126C3}"/>
              </a:ext>
            </a:extLst>
          </p:cNvPr>
          <p:cNvSpPr/>
          <p:nvPr/>
        </p:nvSpPr>
        <p:spPr>
          <a:xfrm>
            <a:off x="9276104" y="5409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부문별</a:t>
            </a:r>
            <a:endParaRPr lang="en-US" altLang="ko-KR" sz="12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7D2E3A1-07BD-93F3-83D7-F8BD7B24A3C4}"/>
              </a:ext>
            </a:extLst>
          </p:cNvPr>
          <p:cNvSpPr txBox="1"/>
          <p:nvPr/>
        </p:nvSpPr>
        <p:spPr>
          <a:xfrm>
            <a:off x="11864987" y="608162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전력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822E94-7F26-F6EE-A3C2-0B587CA0D67B}"/>
              </a:ext>
            </a:extLst>
          </p:cNvPr>
          <p:cNvSpPr txBox="1"/>
          <p:nvPr/>
        </p:nvSpPr>
        <p:spPr>
          <a:xfrm>
            <a:off x="8921032" y="1389088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/>
                </a:solidFill>
              </a:rPr>
              <a:t>열에너지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AF938DF-7033-09FA-7DE7-36861506E1E8}"/>
              </a:ext>
            </a:extLst>
          </p:cNvPr>
          <p:cNvSpPr txBox="1"/>
          <p:nvPr/>
        </p:nvSpPr>
        <p:spPr>
          <a:xfrm>
            <a:off x="10163451" y="1204490"/>
            <a:ext cx="11112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 err="1">
                <a:solidFill>
                  <a:schemeClr val="bg1"/>
                </a:solidFill>
              </a:rPr>
              <a:t>신재생및기타</a:t>
            </a:r>
            <a:endParaRPr lang="ko-KR" altLang="en-US" sz="4400" b="1" dirty="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D247B6B-A569-3CBE-04B5-4055E859702D}"/>
              </a:ext>
            </a:extLst>
          </p:cNvPr>
          <p:cNvSpPr/>
          <p:nvPr/>
        </p:nvSpPr>
        <p:spPr>
          <a:xfrm>
            <a:off x="8483466" y="4888685"/>
            <a:ext cx="4300362" cy="66839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https://echarts.apache.org/examples/en/editor.html?c=treemap-disk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AC2BBDAF-1221-089F-D77D-A4DAA07BD154}"/>
              </a:ext>
            </a:extLst>
          </p:cNvPr>
          <p:cNvSpPr/>
          <p:nvPr/>
        </p:nvSpPr>
        <p:spPr>
          <a:xfrm>
            <a:off x="8479161" y="5608410"/>
            <a:ext cx="4304869" cy="111658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Ⅰ-7-6 (</a:t>
            </a:r>
            <a:r>
              <a:rPr lang="ko-KR" altLang="en-US" sz="1200" dirty="0"/>
              <a:t>산업부문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Ⅰ-7-7 (</a:t>
            </a:r>
            <a:r>
              <a:rPr lang="ko-KR" altLang="en-US" sz="1200" dirty="0"/>
              <a:t>수송부문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Ⅰ-7-8 (</a:t>
            </a:r>
            <a:r>
              <a:rPr lang="ko-KR" altLang="en-US" sz="1200" dirty="0"/>
              <a:t>가정상업부문 에너지소비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r>
              <a:rPr lang="en-US" altLang="ko-KR" sz="1200" dirty="0"/>
              <a:t>Ⅰ-7-9 (</a:t>
            </a:r>
            <a:r>
              <a:rPr lang="ko-KR" altLang="en-US" sz="1200" dirty="0"/>
              <a:t>공공부문 에너지소비</a:t>
            </a:r>
            <a:r>
              <a:rPr lang="en-US" altLang="ko-KR" sz="1200" dirty="0"/>
              <a:t>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D9131171-B164-F3FF-7C8D-8342ED2017D6}"/>
              </a:ext>
            </a:extLst>
          </p:cNvPr>
          <p:cNvSpPr/>
          <p:nvPr/>
        </p:nvSpPr>
        <p:spPr>
          <a:xfrm>
            <a:off x="4281513" y="4088793"/>
            <a:ext cx="540180" cy="250855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9CF3980-5147-B5BB-29D9-5FE799E2F93E}"/>
              </a:ext>
            </a:extLst>
          </p:cNvPr>
          <p:cNvSpPr/>
          <p:nvPr/>
        </p:nvSpPr>
        <p:spPr>
          <a:xfrm>
            <a:off x="4281513" y="4399766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2022</a:t>
            </a:r>
          </a:p>
          <a:p>
            <a:pPr algn="ctr"/>
            <a:r>
              <a:rPr lang="en-US" altLang="ko-KR" sz="1200" dirty="0"/>
              <a:t>…</a:t>
            </a:r>
          </a:p>
          <a:p>
            <a:pPr algn="ctr"/>
            <a:r>
              <a:rPr lang="en-US" altLang="ko-KR" sz="1200" dirty="0"/>
              <a:t>1996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999B8E-F2FA-E077-6514-61E666036FB2}"/>
              </a:ext>
            </a:extLst>
          </p:cNvPr>
          <p:cNvSpPr txBox="1"/>
          <p:nvPr/>
        </p:nvSpPr>
        <p:spPr>
          <a:xfrm>
            <a:off x="4701294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80641FF-7C44-E4CA-DD81-A0C058FEAE02}"/>
              </a:ext>
            </a:extLst>
          </p:cNvPr>
          <p:cNvSpPr txBox="1"/>
          <p:nvPr/>
        </p:nvSpPr>
        <p:spPr>
          <a:xfrm>
            <a:off x="4675809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E6A83BE-F7EF-4F0F-A92B-F3AF1AD42143}"/>
              </a:ext>
            </a:extLst>
          </p:cNvPr>
          <p:cNvSpPr txBox="1"/>
          <p:nvPr/>
        </p:nvSpPr>
        <p:spPr>
          <a:xfrm>
            <a:off x="4801827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53B9CF17-FA5B-BA42-53D8-07A0086F531D}"/>
              </a:ext>
            </a:extLst>
          </p:cNvPr>
          <p:cNvSpPr/>
          <p:nvPr/>
        </p:nvSpPr>
        <p:spPr>
          <a:xfrm>
            <a:off x="4882125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8F76EA32-4EC5-9A06-D567-EA71CE9D11DD}"/>
              </a:ext>
            </a:extLst>
          </p:cNvPr>
          <p:cNvSpPr/>
          <p:nvPr/>
        </p:nvSpPr>
        <p:spPr>
          <a:xfrm>
            <a:off x="6582726" y="4091100"/>
            <a:ext cx="1479235" cy="25085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에너지원별 </a:t>
            </a:r>
            <a:endParaRPr lang="en-US" altLang="ko-KR" sz="1200" dirty="0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F2567DA7-6B76-1350-485F-C860986FEA66}"/>
              </a:ext>
            </a:extLst>
          </p:cNvPr>
          <p:cNvSpPr/>
          <p:nvPr/>
        </p:nvSpPr>
        <p:spPr>
          <a:xfrm>
            <a:off x="5719583" y="4091100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30FFBF6-71F2-2F51-C8D8-0039D343ADB6}"/>
              </a:ext>
            </a:extLst>
          </p:cNvPr>
          <p:cNvSpPr txBox="1"/>
          <p:nvPr/>
        </p:nvSpPr>
        <p:spPr>
          <a:xfrm>
            <a:off x="4701294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DE286FA-3AD9-F2B6-6497-2382A775C2D9}"/>
              </a:ext>
            </a:extLst>
          </p:cNvPr>
          <p:cNvSpPr txBox="1"/>
          <p:nvPr/>
        </p:nvSpPr>
        <p:spPr>
          <a:xfrm>
            <a:off x="58921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2AC41A-C316-BC7B-82D2-D60F5DC2CFDF}"/>
              </a:ext>
            </a:extLst>
          </p:cNvPr>
          <p:cNvSpPr txBox="1"/>
          <p:nvPr/>
        </p:nvSpPr>
        <p:spPr>
          <a:xfrm>
            <a:off x="58666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C5CA2E8-F514-A54E-550A-0A8A7D630A3A}"/>
              </a:ext>
            </a:extLst>
          </p:cNvPr>
          <p:cNvSpPr txBox="1"/>
          <p:nvPr/>
        </p:nvSpPr>
        <p:spPr>
          <a:xfrm>
            <a:off x="59926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554DD3C-F1B8-111F-4CAE-B6EE7B3DF6E0}"/>
              </a:ext>
            </a:extLst>
          </p:cNvPr>
          <p:cNvSpPr txBox="1"/>
          <p:nvPr/>
        </p:nvSpPr>
        <p:spPr>
          <a:xfrm>
            <a:off x="58921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DBB1373-CDA3-E418-298C-F0ACDF34FAD9}"/>
              </a:ext>
            </a:extLst>
          </p:cNvPr>
          <p:cNvSpPr txBox="1"/>
          <p:nvPr/>
        </p:nvSpPr>
        <p:spPr>
          <a:xfrm>
            <a:off x="6956912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0921F6-0CF5-ACF8-AFC6-C07357118C97}"/>
              </a:ext>
            </a:extLst>
          </p:cNvPr>
          <p:cNvSpPr txBox="1"/>
          <p:nvPr/>
        </p:nvSpPr>
        <p:spPr>
          <a:xfrm>
            <a:off x="6931427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E9B16D0-5CB4-6930-8A75-E92C035A291E}"/>
              </a:ext>
            </a:extLst>
          </p:cNvPr>
          <p:cNvSpPr txBox="1"/>
          <p:nvPr/>
        </p:nvSpPr>
        <p:spPr>
          <a:xfrm>
            <a:off x="7057445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EA25772-2602-D21A-5813-18201151300A}"/>
              </a:ext>
            </a:extLst>
          </p:cNvPr>
          <p:cNvSpPr txBox="1"/>
          <p:nvPr/>
        </p:nvSpPr>
        <p:spPr>
          <a:xfrm>
            <a:off x="6956912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9180764-669C-2A45-D1C8-5E709F666284}"/>
              </a:ext>
            </a:extLst>
          </p:cNvPr>
          <p:cNvSpPr txBox="1"/>
          <p:nvPr/>
        </p:nvSpPr>
        <p:spPr>
          <a:xfrm>
            <a:off x="7783198" y="4589043"/>
            <a:ext cx="603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석탄</a:t>
            </a:r>
            <a:endParaRPr lang="ko-KR" altLang="en-US" sz="4400" b="1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AE7B9A3-23D5-2674-41F1-60A43570F326}"/>
              </a:ext>
            </a:extLst>
          </p:cNvPr>
          <p:cNvSpPr txBox="1"/>
          <p:nvPr/>
        </p:nvSpPr>
        <p:spPr>
          <a:xfrm>
            <a:off x="7757713" y="49494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석유</a:t>
            </a:r>
            <a:endParaRPr lang="ko-KR" altLang="en-US" sz="4400" b="1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901665-3FA1-0CFD-FB5E-64B5B016CBCF}"/>
              </a:ext>
            </a:extLst>
          </p:cNvPr>
          <p:cNvSpPr txBox="1"/>
          <p:nvPr/>
        </p:nvSpPr>
        <p:spPr>
          <a:xfrm>
            <a:off x="7883731" y="5260793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…</a:t>
            </a:r>
            <a:endParaRPr lang="ko-KR" altLang="en-US" sz="4400" b="1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F514244-BD1A-7E70-83BC-FB304BB47D9C}"/>
              </a:ext>
            </a:extLst>
          </p:cNvPr>
          <p:cNvSpPr txBox="1"/>
          <p:nvPr/>
        </p:nvSpPr>
        <p:spPr>
          <a:xfrm>
            <a:off x="7783198" y="5577398"/>
            <a:ext cx="700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신재생 및 기타</a:t>
            </a:r>
            <a:endParaRPr lang="ko-KR" altLang="en-US" sz="44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FF0E98B-E51D-FE4D-F4E1-D0F863F66824}"/>
              </a:ext>
            </a:extLst>
          </p:cNvPr>
          <p:cNvSpPr txBox="1"/>
          <p:nvPr/>
        </p:nvSpPr>
        <p:spPr>
          <a:xfrm>
            <a:off x="4739006" y="4239302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산업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001F9B4-1B87-CD5F-9F50-6EE04FB44C46}"/>
              </a:ext>
            </a:extLst>
          </p:cNvPr>
          <p:cNvSpPr txBox="1"/>
          <p:nvPr/>
        </p:nvSpPr>
        <p:spPr>
          <a:xfrm>
            <a:off x="5739683" y="4265614"/>
            <a:ext cx="6661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수송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04D18C5-8A54-19C8-33F8-4CC41A1EDD38}"/>
              </a:ext>
            </a:extLst>
          </p:cNvPr>
          <p:cNvSpPr txBox="1"/>
          <p:nvPr/>
        </p:nvSpPr>
        <p:spPr>
          <a:xfrm>
            <a:off x="6728053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가정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상업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BFD4B7C-2722-8254-1A21-A8B9C604BC8B}"/>
              </a:ext>
            </a:extLst>
          </p:cNvPr>
          <p:cNvSpPr txBox="1"/>
          <p:nvPr/>
        </p:nvSpPr>
        <p:spPr>
          <a:xfrm>
            <a:off x="7809782" y="4253335"/>
            <a:ext cx="11112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>
                <a:highlight>
                  <a:srgbClr val="FFFF00"/>
                </a:highlight>
              </a:rPr>
              <a:t>공공</a:t>
            </a:r>
            <a:r>
              <a:rPr lang="en-US" altLang="ko-KR" sz="1600" b="1" dirty="0">
                <a:highlight>
                  <a:srgbClr val="FFFF00"/>
                </a:highlight>
              </a:rPr>
              <a:t>·</a:t>
            </a:r>
            <a:r>
              <a:rPr lang="ko-KR" altLang="en-US" sz="1600" b="1" dirty="0">
                <a:highlight>
                  <a:srgbClr val="FFFF00"/>
                </a:highlight>
              </a:rPr>
              <a:t>기타</a:t>
            </a:r>
            <a:endParaRPr lang="ko-KR" altLang="en-US" sz="4400" b="1" dirty="0">
              <a:highlight>
                <a:srgbClr val="FFFF00"/>
              </a:highlight>
            </a:endParaRPr>
          </a:p>
        </p:txBody>
      </p:sp>
      <p:sp>
        <p:nvSpPr>
          <p:cNvPr id="89" name="말풍선: 타원형 88">
            <a:extLst>
              <a:ext uri="{FF2B5EF4-FFF2-40B4-BE49-F238E27FC236}">
                <a16:creationId xmlns:a16="http://schemas.microsoft.com/office/drawing/2014/main" id="{79091D71-DC17-BA09-1BB4-FAA813FA2C7F}"/>
              </a:ext>
            </a:extLst>
          </p:cNvPr>
          <p:cNvSpPr/>
          <p:nvPr/>
        </p:nvSpPr>
        <p:spPr>
          <a:xfrm>
            <a:off x="11599807" y="2991040"/>
            <a:ext cx="3053079" cy="2195504"/>
          </a:xfrm>
          <a:prstGeom prst="wedgeEllipseCallout">
            <a:avLst>
              <a:gd name="adj1" fmla="val -149757"/>
              <a:gd name="adj2" fmla="val 278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</a:rPr>
              <a:t>참고사항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r>
              <a:rPr lang="en-US" altLang="ko-KR" sz="1100" dirty="0">
                <a:solidFill>
                  <a:schemeClr val="tx1"/>
                </a:solidFill>
              </a:rPr>
              <a:t>‘  </a:t>
            </a:r>
            <a:r>
              <a:rPr lang="ko-KR" altLang="en-US" sz="1100" dirty="0">
                <a:solidFill>
                  <a:schemeClr val="tx1"/>
                </a:solidFill>
              </a:rPr>
              <a:t>라는 표현이 맞지만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도시가스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라는 표현을 사용해야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pPr marL="228600" indent="-228600" algn="ctr">
              <a:buAutoNum type="arabicPeriod"/>
            </a:pP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원별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에서 보여주는 </a:t>
            </a:r>
            <a:r>
              <a:rPr lang="ko-KR" altLang="en-US" sz="1100" dirty="0" err="1">
                <a:solidFill>
                  <a:schemeClr val="tx1"/>
                </a:solidFill>
              </a:rPr>
              <a:t>트리맵에서는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항목이 있지만</a:t>
            </a:r>
            <a:r>
              <a:rPr lang="en-US" altLang="ko-KR" sz="1100" dirty="0">
                <a:solidFill>
                  <a:schemeClr val="tx1"/>
                </a:solidFill>
              </a:rPr>
              <a:t>, ‘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‘ </a:t>
            </a:r>
            <a:r>
              <a:rPr lang="ko-KR" altLang="en-US" sz="1100" dirty="0">
                <a:solidFill>
                  <a:schemeClr val="tx1"/>
                </a:solidFill>
              </a:rPr>
              <a:t>에서는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신재생및기타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항목이 </a:t>
            </a:r>
            <a:r>
              <a:rPr lang="ko-KR" altLang="en-US" sz="1100" dirty="0" err="1">
                <a:solidFill>
                  <a:schemeClr val="tx1"/>
                </a:solidFill>
              </a:rPr>
              <a:t>없는게</a:t>
            </a:r>
            <a:r>
              <a:rPr lang="ko-KR" altLang="en-US" sz="1100" dirty="0">
                <a:solidFill>
                  <a:schemeClr val="tx1"/>
                </a:solidFill>
              </a:rPr>
              <a:t> 맞습니다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57432-D6AF-0DDF-23A4-E3686B1AEB0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8F45DEF-E6DE-145C-B11E-55772F631A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4179" y="1797521"/>
            <a:ext cx="6091213" cy="354797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649D4EAB-CAF2-96E1-9228-5AFA01C74F33}"/>
              </a:ext>
            </a:extLst>
          </p:cNvPr>
          <p:cNvSpPr/>
          <p:nvPr/>
        </p:nvSpPr>
        <p:spPr>
          <a:xfrm>
            <a:off x="2742989" y="342390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E0227926-7AFE-0192-0CC3-5529E1409488}"/>
              </a:ext>
            </a:extLst>
          </p:cNvPr>
          <p:cNvSpPr/>
          <p:nvPr/>
        </p:nvSpPr>
        <p:spPr>
          <a:xfrm>
            <a:off x="-2304956" y="6858000"/>
            <a:ext cx="1935260" cy="964867"/>
          </a:xfrm>
          <a:prstGeom prst="wedgeRectCallout">
            <a:avLst>
              <a:gd name="adj1" fmla="val 40569"/>
              <a:gd name="adj2" fmla="val -26448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시군구로</a:t>
            </a:r>
            <a:r>
              <a:rPr lang="ko-KR" altLang="en-US" sz="1100" dirty="0">
                <a:solidFill>
                  <a:schemeClr val="tx1"/>
                </a:solidFill>
              </a:rPr>
              <a:t> 비중이 시각화 되어 있는데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부문별 비중으로</a:t>
            </a:r>
            <a:r>
              <a:rPr lang="en-US" altLang="ko-KR" sz="1100" dirty="0">
                <a:solidFill>
                  <a:schemeClr val="tx1"/>
                </a:solidFill>
              </a:rPr>
              <a:t>, [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</a:t>
            </a:r>
            <a:r>
              <a:rPr lang="ko-KR" altLang="en-US" sz="1100" dirty="0">
                <a:solidFill>
                  <a:schemeClr val="tx1"/>
                </a:solidFill>
              </a:rPr>
              <a:t>은 에너지원별 비중으로 시각화를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3A89FD9-3594-A9D5-497D-1CCA838A34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5976" y="7314621"/>
            <a:ext cx="5505733" cy="6515435"/>
          </a:xfrm>
          <a:prstGeom prst="rect">
            <a:avLst/>
          </a:prstGeom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93698C3D-1CDE-DDB4-24DF-10EE527F4E22}"/>
              </a:ext>
            </a:extLst>
          </p:cNvPr>
          <p:cNvSpPr/>
          <p:nvPr/>
        </p:nvSpPr>
        <p:spPr>
          <a:xfrm>
            <a:off x="-233801" y="6926345"/>
            <a:ext cx="1935260" cy="1533786"/>
          </a:xfrm>
          <a:prstGeom prst="wedgeRectCallout">
            <a:avLst>
              <a:gd name="adj1" fmla="val 152154"/>
              <a:gd name="adj2" fmla="val 8330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[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] </a:t>
            </a:r>
            <a:r>
              <a:rPr lang="ko-KR" altLang="en-US" sz="1100" dirty="0">
                <a:solidFill>
                  <a:schemeClr val="tx1"/>
                </a:solidFill>
              </a:rPr>
              <a:t>그림은 예로 들면 이런 시각화 구조가 됩니다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 그래프로 예시를 들면 파란색은 산업을 나타내고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파란색 내부에서 각 에너지원이 각각의 비중으로 나뉘어지는 형태가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423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E2D9D-EC36-E181-B8ED-2F4526FD2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245E42-5827-79B8-5A49-63EECEEFEB9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BD815D-202A-E711-4FDD-C21C52BC72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577"/>
          <a:stretch/>
        </p:blipFill>
        <p:spPr>
          <a:xfrm>
            <a:off x="269875" y="1675086"/>
            <a:ext cx="7075170" cy="4996832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685E0C45-A972-7AB4-7A2E-5B4D65A8248A}"/>
              </a:ext>
            </a:extLst>
          </p:cNvPr>
          <p:cNvSpPr/>
          <p:nvPr/>
        </p:nvSpPr>
        <p:spPr>
          <a:xfrm>
            <a:off x="269875" y="1016283"/>
            <a:ext cx="3921125" cy="461666"/>
          </a:xfrm>
          <a:prstGeom prst="wedgeRectCallout">
            <a:avLst>
              <a:gd name="adj1" fmla="val -1826"/>
              <a:gd name="adj2" fmla="val 2530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에너지 소비의 세부현황을 시계열로 살펴봅니다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CB5069AE-CD63-F2EB-25A6-FEF80D657C99}"/>
              </a:ext>
            </a:extLst>
          </p:cNvPr>
          <p:cNvSpPr/>
          <p:nvPr/>
        </p:nvSpPr>
        <p:spPr>
          <a:xfrm>
            <a:off x="7582535" y="361851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부문별 소비 추이 </a:t>
            </a:r>
            <a:r>
              <a:rPr lang="en-US" altLang="ko-KR" sz="1100" dirty="0">
                <a:solidFill>
                  <a:schemeClr val="tx1"/>
                </a:solidFill>
              </a:rPr>
              <a:t>(2011~2022)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 원별 소비 추이</a:t>
            </a:r>
            <a:r>
              <a:rPr lang="en-US" altLang="ko-KR" sz="1100" dirty="0">
                <a:solidFill>
                  <a:schemeClr val="tx1"/>
                </a:solidFill>
              </a:rPr>
              <a:t>(2011~2022)</a:t>
            </a:r>
            <a:r>
              <a:rPr lang="ko-KR" altLang="en-US" sz="1100" dirty="0">
                <a:solidFill>
                  <a:schemeClr val="tx1"/>
                </a:solidFill>
              </a:rPr>
              <a:t>를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Stack area </a:t>
            </a:r>
            <a:r>
              <a:rPr lang="ko-KR" altLang="en-US" sz="1100" dirty="0">
                <a:solidFill>
                  <a:schemeClr val="tx1"/>
                </a:solidFill>
              </a:rPr>
              <a:t>차트로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6727F7-1793-F911-C70A-D63F9E0B35D7}"/>
              </a:ext>
            </a:extLst>
          </p:cNvPr>
          <p:cNvSpPr txBox="1"/>
          <p:nvPr/>
        </p:nvSpPr>
        <p:spPr>
          <a:xfrm>
            <a:off x="4131726" y="4997134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76000"/>
                  </a:schemeClr>
                </a:solidFill>
              </a:rPr>
              <a:t>부문</a:t>
            </a:r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1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B2CD8F-471A-9DA7-0AC4-99A9317DA42E}"/>
              </a:ext>
            </a:extLst>
          </p:cNvPr>
          <p:cNvSpPr/>
          <p:nvPr/>
        </p:nvSpPr>
        <p:spPr>
          <a:xfrm>
            <a:off x="7345045" y="1998628"/>
            <a:ext cx="4108537" cy="80521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지역에너지통계연보 </a:t>
            </a:r>
            <a:endParaRPr lang="en-US" altLang="ko-KR" sz="1200" dirty="0"/>
          </a:p>
          <a:p>
            <a:pPr algn="ctr"/>
            <a:r>
              <a:rPr lang="en-US" altLang="ko-KR" sz="1200" dirty="0"/>
              <a:t>I-6 </a:t>
            </a:r>
            <a:r>
              <a:rPr lang="ko-KR" altLang="en-US" sz="1200" dirty="0"/>
              <a:t>최종에너지 </a:t>
            </a:r>
            <a:r>
              <a:rPr lang="ko-KR" altLang="en-US" sz="1200" dirty="0" err="1"/>
              <a:t>원별소비</a:t>
            </a:r>
            <a:endParaRPr lang="en-US" altLang="ko-KR" sz="1200" dirty="0"/>
          </a:p>
          <a:p>
            <a:pPr algn="ctr"/>
            <a:r>
              <a:rPr lang="en-US" altLang="ko-KR" sz="1200" dirty="0"/>
              <a:t>I-7 </a:t>
            </a:r>
            <a:r>
              <a:rPr lang="ko-KR" altLang="en-US" sz="1200" dirty="0"/>
              <a:t>최종에너지 부문별소비</a:t>
            </a:r>
            <a:endParaRPr lang="en-US" altLang="ko-KR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5881C13-F4C5-4E97-A454-B8E92654475F}"/>
              </a:ext>
            </a:extLst>
          </p:cNvPr>
          <p:cNvSpPr/>
          <p:nvPr/>
        </p:nvSpPr>
        <p:spPr>
          <a:xfrm>
            <a:off x="4450325" y="1853695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부문별</a:t>
            </a:r>
            <a:endParaRPr lang="en-US" altLang="ko-KR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47B9824-7A47-88AB-2607-526CA4A6A981}"/>
              </a:ext>
            </a:extLst>
          </p:cNvPr>
          <p:cNvSpPr/>
          <p:nvPr/>
        </p:nvSpPr>
        <p:spPr>
          <a:xfrm>
            <a:off x="5287783" y="1853695"/>
            <a:ext cx="660376" cy="25085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원별</a:t>
            </a:r>
            <a:endParaRPr lang="en-US" altLang="ko-KR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ECF330-4D9C-1D21-FC69-94410016FB67}"/>
              </a:ext>
            </a:extLst>
          </p:cNvPr>
          <p:cNvSpPr txBox="1"/>
          <p:nvPr/>
        </p:nvSpPr>
        <p:spPr>
          <a:xfrm>
            <a:off x="4131726" y="410712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76000"/>
                  </a:schemeClr>
                </a:solidFill>
              </a:rPr>
              <a:t>부문</a:t>
            </a:r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61163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20F413-3139-D6DA-8E3C-64F138985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2EE444B-478C-312E-D192-D12F00A412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E1A6EA4-B4BB-F5E7-36FB-E7198A1D9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58" y="1363980"/>
            <a:ext cx="4543530" cy="3794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DCFC6C-2AAB-BED6-9713-871EB50D97AD}"/>
              </a:ext>
            </a:extLst>
          </p:cNvPr>
          <p:cNvSpPr txBox="1"/>
          <p:nvPr/>
        </p:nvSpPr>
        <p:spPr>
          <a:xfrm>
            <a:off x="3005401" y="391797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7D4300D-E35B-2628-41E1-BE462CA99200}"/>
              </a:ext>
            </a:extLst>
          </p:cNvPr>
          <p:cNvSpPr/>
          <p:nvPr/>
        </p:nvSpPr>
        <p:spPr>
          <a:xfrm>
            <a:off x="3876727" y="4033385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33DA298A-AB78-A479-5170-D35089AF494E}"/>
              </a:ext>
            </a:extLst>
          </p:cNvPr>
          <p:cNvSpPr/>
          <p:nvPr/>
        </p:nvSpPr>
        <p:spPr>
          <a:xfrm>
            <a:off x="3380104" y="4548544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4DB503-5EC0-9698-1DAB-35E4FA553B90}"/>
              </a:ext>
            </a:extLst>
          </p:cNvPr>
          <p:cNvSpPr txBox="1"/>
          <p:nvPr/>
        </p:nvSpPr>
        <p:spPr>
          <a:xfrm>
            <a:off x="7835639" y="1390691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6274C06-A34D-C434-378A-A9675F691115}"/>
              </a:ext>
            </a:extLst>
          </p:cNvPr>
          <p:cNvSpPr/>
          <p:nvPr/>
        </p:nvSpPr>
        <p:spPr>
          <a:xfrm>
            <a:off x="5653047" y="27767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90DAC2-A227-853E-FB33-0A84A3EB2AAF}"/>
              </a:ext>
            </a:extLst>
          </p:cNvPr>
          <p:cNvSpPr/>
          <p:nvPr/>
        </p:nvSpPr>
        <p:spPr>
          <a:xfrm>
            <a:off x="5242681" y="762047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5C85EEE-472C-0819-DF29-093F7535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008" y="3684687"/>
            <a:ext cx="4330542" cy="30460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F403E1-97B2-5EAB-DD8E-E2A2035FD38B}"/>
              </a:ext>
            </a:extLst>
          </p:cNvPr>
          <p:cNvSpPr txBox="1"/>
          <p:nvPr/>
        </p:nvSpPr>
        <p:spPr>
          <a:xfrm>
            <a:off x="9569451" y="1760056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산업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수송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가정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상업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공공</a:t>
            </a:r>
            <a:endParaRPr lang="en-US" altLang="ko-KR" sz="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76E984-C365-AB17-4A8E-0F321794C3DD}"/>
              </a:ext>
            </a:extLst>
          </p:cNvPr>
          <p:cNvSpPr txBox="1"/>
          <p:nvPr/>
        </p:nvSpPr>
        <p:spPr>
          <a:xfrm>
            <a:off x="9569451" y="2371022"/>
            <a:ext cx="2388088" cy="437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에너지원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석유</a:t>
            </a:r>
            <a:r>
              <a:rPr lang="en-US" altLang="ko-KR" sz="800" b="1" dirty="0"/>
              <a:t>,</a:t>
            </a:r>
            <a:r>
              <a:rPr lang="ko-KR" altLang="en-US" sz="800" b="1" dirty="0"/>
              <a:t> 가스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전력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 및 기타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250077-E5DB-D361-11C0-BB3C199CC3C9}"/>
              </a:ext>
            </a:extLst>
          </p:cNvPr>
          <p:cNvSpPr txBox="1"/>
          <p:nvPr/>
        </p:nvSpPr>
        <p:spPr>
          <a:xfrm>
            <a:off x="7468047" y="1967417"/>
            <a:ext cx="1483873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1</a:t>
            </a:r>
            <a:r>
              <a:rPr lang="ko-KR" altLang="en-US" sz="800" b="1" dirty="0"/>
              <a:t>인당 에너지소비</a:t>
            </a:r>
            <a:endParaRPr lang="en-US" altLang="ko-KR" sz="800" b="1" dirty="0"/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altLang="ko-KR" sz="800" b="1" dirty="0"/>
              <a:t>GRDP</a:t>
            </a:r>
            <a:r>
              <a:rPr lang="ko-KR" altLang="en-US" sz="800" b="1" dirty="0"/>
              <a:t>당 에너지 소비</a:t>
            </a:r>
            <a:endParaRPr lang="en-US" altLang="ko-KR" sz="800" b="1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9D941408-CDCB-08CC-ED92-DE2F1D137C43}"/>
              </a:ext>
            </a:extLst>
          </p:cNvPr>
          <p:cNvSpPr/>
          <p:nvPr/>
        </p:nvSpPr>
        <p:spPr>
          <a:xfrm rot="2645799">
            <a:off x="9320368" y="3295400"/>
            <a:ext cx="158787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643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6E70-22E8-FBA5-EA2A-15779C1CF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8581F11-1D50-8128-DE2D-C1AAF6799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2" y="1262907"/>
            <a:ext cx="7408718" cy="4191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55FED2-9A5C-0C3A-166E-8C66CEDBA3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05ECC6-F465-EBB9-583A-AE3E714E1A25}"/>
              </a:ext>
            </a:extLst>
          </p:cNvPr>
          <p:cNvSpPr txBox="1"/>
          <p:nvPr/>
        </p:nvSpPr>
        <p:spPr>
          <a:xfrm>
            <a:off x="582241" y="201427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0AA59CE-25FF-7754-62BD-651E24CFFF23}"/>
              </a:ext>
            </a:extLst>
          </p:cNvPr>
          <p:cNvSpPr/>
          <p:nvPr/>
        </p:nvSpPr>
        <p:spPr>
          <a:xfrm>
            <a:off x="1453567" y="2129689"/>
            <a:ext cx="2560955" cy="230833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90780C1-18F3-50A7-CD78-8F55CD3F255F}"/>
              </a:ext>
            </a:extLst>
          </p:cNvPr>
          <p:cNvSpPr/>
          <p:nvPr/>
        </p:nvSpPr>
        <p:spPr>
          <a:xfrm>
            <a:off x="1088828" y="2691375"/>
            <a:ext cx="2654936" cy="610196"/>
          </a:xfrm>
          <a:prstGeom prst="wedgeRectCallout">
            <a:avLst>
              <a:gd name="adj1" fmla="val -52957"/>
              <a:gd name="adj2" fmla="val -967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최종에너지소비는 수치가 </a:t>
            </a:r>
            <a:r>
              <a:rPr lang="ko-KR" altLang="en-US" sz="1100" dirty="0" err="1">
                <a:solidFill>
                  <a:schemeClr val="tx1"/>
                </a:solidFill>
              </a:rPr>
              <a:t>이상해보입니다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숫자랑</a:t>
            </a:r>
            <a:r>
              <a:rPr lang="ko-KR" altLang="en-US" sz="1100" dirty="0">
                <a:solidFill>
                  <a:schemeClr val="tx1"/>
                </a:solidFill>
              </a:rPr>
              <a:t> 단위를 확인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3303631-0BE3-7C14-D1E7-32CEA00F4B0B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시군인지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4874C1-49E7-6056-F138-2715B7CCB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69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C6B81-CD43-5221-6C12-2B188ED28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705CE60-16E5-A1BC-01F9-796E9C0BBD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EF08DD-FE36-0C93-D5AC-7593CD6F41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901190"/>
            <a:ext cx="5400054" cy="317754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60ABB1B-61B7-0B4E-E51C-D2CBCA7A99E7}"/>
              </a:ext>
            </a:extLst>
          </p:cNvPr>
          <p:cNvSpPr/>
          <p:nvPr/>
        </p:nvSpPr>
        <p:spPr>
          <a:xfrm>
            <a:off x="2129621" y="3489960"/>
            <a:ext cx="3284220" cy="16992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4430A40-6E76-BE3A-906A-5A0C5C00AB8B}"/>
              </a:ext>
            </a:extLst>
          </p:cNvPr>
          <p:cNvGrpSpPr/>
          <p:nvPr/>
        </p:nvGrpSpPr>
        <p:grpSpPr>
          <a:xfrm>
            <a:off x="1861637" y="5533674"/>
            <a:ext cx="3898877" cy="1368398"/>
            <a:chOff x="2047279" y="5189220"/>
            <a:chExt cx="3898877" cy="136839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9D74607-F501-0E22-5F64-442F81C78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47279" y="5433917"/>
              <a:ext cx="1783043" cy="112370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1435976-5603-A206-D29A-86ED9EE9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8206" y="5407517"/>
              <a:ext cx="1987950" cy="11222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031FD1-48E4-0656-C25E-0FAD7F8639EA}"/>
                </a:ext>
              </a:extLst>
            </p:cNvPr>
            <p:cNvSpPr txBox="1"/>
            <p:nvPr/>
          </p:nvSpPr>
          <p:spPr>
            <a:xfrm>
              <a:off x="2140378" y="5221150"/>
              <a:ext cx="131911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부문별 에너지사용량</a:t>
              </a:r>
              <a:endParaRPr lang="en-US" altLang="ko-KR" sz="800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DB8025B-CF65-9FE7-FE48-AAC1385807AB}"/>
                </a:ext>
              </a:extLst>
            </p:cNvPr>
            <p:cNvSpPr txBox="1"/>
            <p:nvPr/>
          </p:nvSpPr>
          <p:spPr>
            <a:xfrm>
              <a:off x="3958204" y="5189220"/>
              <a:ext cx="1570973" cy="215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800" b="1" dirty="0"/>
                <a:t>에너지원별 에너지사용량</a:t>
              </a:r>
              <a:endParaRPr lang="en-US" altLang="ko-KR" sz="800" b="1" dirty="0"/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5D73667E-886A-7BCB-5CB2-7D8788FC06E2}"/>
              </a:ext>
            </a:extLst>
          </p:cNvPr>
          <p:cNvSpPr/>
          <p:nvPr/>
        </p:nvSpPr>
        <p:spPr>
          <a:xfrm>
            <a:off x="5603649" y="4895795"/>
            <a:ext cx="1935260" cy="963233"/>
          </a:xfrm>
          <a:prstGeom prst="wedgeRectCallout">
            <a:avLst>
              <a:gd name="adj1" fmla="val -94519"/>
              <a:gd name="adj2" fmla="val -4107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그래프가 시계열로 나와야 합니다</a:t>
            </a:r>
            <a:r>
              <a:rPr lang="en-US" altLang="ko-KR" sz="1100" dirty="0">
                <a:solidFill>
                  <a:schemeClr val="tx1"/>
                </a:solidFill>
              </a:rPr>
              <a:t>, legend</a:t>
            </a:r>
            <a:r>
              <a:rPr lang="ko-KR" altLang="en-US" sz="1100" dirty="0">
                <a:solidFill>
                  <a:schemeClr val="tx1"/>
                </a:solidFill>
              </a:rPr>
              <a:t>도 </a:t>
            </a:r>
            <a:r>
              <a:rPr lang="en-US" altLang="ko-KR" sz="1100" dirty="0">
                <a:solidFill>
                  <a:schemeClr val="tx1"/>
                </a:solidFill>
              </a:rPr>
              <a:t>bar chart</a:t>
            </a:r>
            <a:r>
              <a:rPr lang="ko-KR" altLang="en-US" sz="1100" dirty="0">
                <a:solidFill>
                  <a:schemeClr val="tx1"/>
                </a:solidFill>
              </a:rPr>
              <a:t>안에 나오게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728B93E-AB9F-EA70-DAA5-BB1AB61CE0AE}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rot="5400000">
            <a:off x="3004820" y="4798693"/>
            <a:ext cx="376384" cy="1157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62D0CDB-576F-1C38-3328-2D565008F740}"/>
              </a:ext>
            </a:extLst>
          </p:cNvPr>
          <p:cNvCxnSpPr>
            <a:cxnSpLocks/>
            <a:stCxn id="10" idx="2"/>
            <a:endCxn id="14" idx="0"/>
          </p:cNvCxnSpPr>
          <p:nvPr/>
        </p:nvCxnSpPr>
        <p:spPr>
          <a:xfrm rot="16200000" flipH="1">
            <a:off x="3992663" y="4968288"/>
            <a:ext cx="344454" cy="7863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916F9F4-E584-13CC-F698-EAC0EB9795ED}"/>
              </a:ext>
            </a:extLst>
          </p:cNvPr>
          <p:cNvSpPr txBox="1"/>
          <p:nvPr/>
        </p:nvSpPr>
        <p:spPr>
          <a:xfrm>
            <a:off x="2129621" y="4243373"/>
            <a:ext cx="16545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1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33" name="말풍선: 사각형 32">
            <a:extLst>
              <a:ext uri="{FF2B5EF4-FFF2-40B4-BE49-F238E27FC236}">
                <a16:creationId xmlns:a16="http://schemas.microsoft.com/office/drawing/2014/main" id="{F5FF8886-39C0-0F8D-2734-8AF458AFA25C}"/>
              </a:ext>
            </a:extLst>
          </p:cNvPr>
          <p:cNvSpPr/>
          <p:nvPr/>
        </p:nvSpPr>
        <p:spPr>
          <a:xfrm>
            <a:off x="-784640" y="1052413"/>
            <a:ext cx="1935260" cy="963233"/>
          </a:xfrm>
          <a:prstGeom prst="wedgeRectCallout">
            <a:avLst>
              <a:gd name="adj1" fmla="val 112262"/>
              <a:gd name="adj2" fmla="val 17054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인구를 이제 </a:t>
            </a:r>
            <a:r>
              <a:rPr lang="ko-KR" altLang="en-US" sz="1100" dirty="0" err="1">
                <a:solidFill>
                  <a:schemeClr val="tx1"/>
                </a:solidFill>
              </a:rPr>
              <a:t>안쓰려고</a:t>
            </a:r>
            <a:r>
              <a:rPr lang="ko-KR" altLang="en-US" sz="1100" dirty="0">
                <a:solidFill>
                  <a:schemeClr val="tx1"/>
                </a:solidFill>
              </a:rPr>
              <a:t> 하긴 하지만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현재 인구 수치가 이상하게 들어가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34" name="말풍선: 사각형 33">
            <a:extLst>
              <a:ext uri="{FF2B5EF4-FFF2-40B4-BE49-F238E27FC236}">
                <a16:creationId xmlns:a16="http://schemas.microsoft.com/office/drawing/2014/main" id="{0C62079D-5F08-E8BE-B425-9E450983F911}"/>
              </a:ext>
            </a:extLst>
          </p:cNvPr>
          <p:cNvSpPr/>
          <p:nvPr/>
        </p:nvSpPr>
        <p:spPr>
          <a:xfrm>
            <a:off x="5497683" y="4305305"/>
            <a:ext cx="2560955" cy="230833"/>
          </a:xfrm>
          <a:prstGeom prst="wedgeRectCallout">
            <a:avLst>
              <a:gd name="adj1" fmla="val -72819"/>
              <a:gd name="adj2" fmla="val 1557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6EB2F93D-2FD7-038E-DABA-8ADB8ECDF576}"/>
              </a:ext>
            </a:extLst>
          </p:cNvPr>
          <p:cNvCxnSpPr>
            <a:cxnSpLocks/>
            <a:stCxn id="58" idx="0"/>
            <a:endCxn id="39" idx="1"/>
          </p:cNvCxnSpPr>
          <p:nvPr/>
        </p:nvCxnSpPr>
        <p:spPr>
          <a:xfrm rot="5400000" flipH="1" flipV="1">
            <a:off x="4533185" y="844456"/>
            <a:ext cx="876217" cy="2481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EF4D6BD6-33F5-2863-E0D7-735F202953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382" t="26872" r="30318" b="48938"/>
          <a:stretch/>
        </p:blipFill>
        <p:spPr>
          <a:xfrm>
            <a:off x="6212268" y="882521"/>
            <a:ext cx="2503856" cy="1529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65166810-0F07-CD67-5FDE-2B5434B75164}"/>
              </a:ext>
            </a:extLst>
          </p:cNvPr>
          <p:cNvSpPr txBox="1"/>
          <p:nvPr/>
        </p:nvSpPr>
        <p:spPr>
          <a:xfrm>
            <a:off x="6340997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최종에너지소비</a:t>
            </a:r>
            <a:endParaRPr lang="en-US" altLang="ko-KR" sz="6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939A6B-0FC4-1C94-C9DF-07265B2428BA}"/>
              </a:ext>
            </a:extLst>
          </p:cNvPr>
          <p:cNvSpPr txBox="1"/>
          <p:nvPr/>
        </p:nvSpPr>
        <p:spPr>
          <a:xfrm>
            <a:off x="7524688" y="998972"/>
            <a:ext cx="95515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전력소비량</a:t>
            </a:r>
            <a:endParaRPr lang="en-US" altLang="ko-KR" sz="6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E22B14B-86CE-F257-78B4-0A1291A423B3}"/>
              </a:ext>
            </a:extLst>
          </p:cNvPr>
          <p:cNvSpPr txBox="1"/>
          <p:nvPr/>
        </p:nvSpPr>
        <p:spPr>
          <a:xfrm>
            <a:off x="625050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1</a:t>
            </a:r>
            <a:r>
              <a:rPr lang="ko-KR" altLang="en-US" sz="600" b="1" dirty="0"/>
              <a:t>인당 가정 부문 전력소비량</a:t>
            </a:r>
            <a:endParaRPr lang="en-US" altLang="ko-KR" sz="6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1847E8-C14C-F0A4-DF7A-650B1B754201}"/>
              </a:ext>
            </a:extLst>
          </p:cNvPr>
          <p:cNvSpPr txBox="1"/>
          <p:nvPr/>
        </p:nvSpPr>
        <p:spPr>
          <a:xfrm>
            <a:off x="7502367" y="1745406"/>
            <a:ext cx="1183690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GRDP</a:t>
            </a:r>
            <a:r>
              <a:rPr lang="ko-KR" altLang="en-US" sz="600" b="1" dirty="0"/>
              <a:t>당 최종에너지 소비량</a:t>
            </a:r>
            <a:endParaRPr lang="en-US" altLang="ko-KR" sz="600" b="1" dirty="0"/>
          </a:p>
        </p:txBody>
      </p:sp>
      <p:sp>
        <p:nvSpPr>
          <p:cNvPr id="44" name="말풍선: 사각형 43">
            <a:extLst>
              <a:ext uri="{FF2B5EF4-FFF2-40B4-BE49-F238E27FC236}">
                <a16:creationId xmlns:a16="http://schemas.microsoft.com/office/drawing/2014/main" id="{F8C3A2F9-098A-79B2-1047-88D0E68750E3}"/>
              </a:ext>
            </a:extLst>
          </p:cNvPr>
          <p:cNvSpPr/>
          <p:nvPr/>
        </p:nvSpPr>
        <p:spPr>
          <a:xfrm>
            <a:off x="9040826" y="335965"/>
            <a:ext cx="2560955" cy="1510679"/>
          </a:xfrm>
          <a:prstGeom prst="wedgeRectCallout">
            <a:avLst>
              <a:gd name="adj1" fmla="val -65479"/>
              <a:gd name="adj2" fmla="val 3825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, 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이전 슬라이드에서 계산하는 것과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전력소비량에서 시군인구로 나누면 되고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가정부문 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가정부문 전력소비량에서 시군인구로 나누면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01004D4-1184-1B6F-0D3F-17EFA6E33E91}"/>
              </a:ext>
            </a:extLst>
          </p:cNvPr>
          <p:cNvSpPr txBox="1"/>
          <p:nvPr/>
        </p:nvSpPr>
        <p:spPr>
          <a:xfrm>
            <a:off x="6340997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F89903B-097E-C886-CE03-D09AF4E8E492}"/>
              </a:ext>
            </a:extLst>
          </p:cNvPr>
          <p:cNvSpPr txBox="1"/>
          <p:nvPr/>
        </p:nvSpPr>
        <p:spPr>
          <a:xfrm>
            <a:off x="7538909" y="1196136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37456CA-A379-CBF4-B505-DE80FB43D8BE}"/>
              </a:ext>
            </a:extLst>
          </p:cNvPr>
          <p:cNvSpPr txBox="1"/>
          <p:nvPr/>
        </p:nvSpPr>
        <p:spPr>
          <a:xfrm>
            <a:off x="6340997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2B34C-90E8-039A-8B81-419CD612927D}"/>
              </a:ext>
            </a:extLst>
          </p:cNvPr>
          <p:cNvSpPr txBox="1"/>
          <p:nvPr/>
        </p:nvSpPr>
        <p:spPr>
          <a:xfrm>
            <a:off x="7538909" y="1910613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600" b="1" dirty="0"/>
              <a:t>(2022)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6ABFA43-4970-56F0-0DE2-A86772EF9549}"/>
              </a:ext>
            </a:extLst>
          </p:cNvPr>
          <p:cNvSpPr txBox="1"/>
          <p:nvPr/>
        </p:nvSpPr>
        <p:spPr>
          <a:xfrm>
            <a:off x="6894881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909F8C3-C6D8-F49C-A37A-B175373206EF}"/>
              </a:ext>
            </a:extLst>
          </p:cNvPr>
          <p:cNvSpPr txBox="1"/>
          <p:nvPr/>
        </p:nvSpPr>
        <p:spPr>
          <a:xfrm>
            <a:off x="8207332" y="1380802"/>
            <a:ext cx="415403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6DD9D1D-8592-5F26-80B9-4B1A58E092ED}"/>
              </a:ext>
            </a:extLst>
          </p:cNvPr>
          <p:cNvSpPr txBox="1"/>
          <p:nvPr/>
        </p:nvSpPr>
        <p:spPr>
          <a:xfrm>
            <a:off x="7785100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DD87A8D-2E70-03DB-88D5-FDB4990A8981}"/>
              </a:ext>
            </a:extLst>
          </p:cNvPr>
          <p:cNvSpPr txBox="1"/>
          <p:nvPr/>
        </p:nvSpPr>
        <p:spPr>
          <a:xfrm>
            <a:off x="6596562" y="2089438"/>
            <a:ext cx="837635" cy="184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endParaRPr lang="en-US" altLang="ko-KR" sz="600" b="1" dirty="0"/>
          </a:p>
        </p:txBody>
      </p:sp>
      <p:sp>
        <p:nvSpPr>
          <p:cNvPr id="54" name="말풍선: 사각형 53">
            <a:extLst>
              <a:ext uri="{FF2B5EF4-FFF2-40B4-BE49-F238E27FC236}">
                <a16:creationId xmlns:a16="http://schemas.microsoft.com/office/drawing/2014/main" id="{2A451715-053A-C3B4-E0EA-D7AD2685DAD2}"/>
              </a:ext>
            </a:extLst>
          </p:cNvPr>
          <p:cNvSpPr/>
          <p:nvPr/>
        </p:nvSpPr>
        <p:spPr>
          <a:xfrm>
            <a:off x="2919568" y="736702"/>
            <a:ext cx="2560955" cy="411075"/>
          </a:xfrm>
          <a:prstGeom prst="wedgeRectCallout">
            <a:avLst>
              <a:gd name="adj1" fmla="val 18578"/>
              <a:gd name="adj2" fmla="val 7533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보여주는 항목을 바꾸고자 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6B68A494-B5A3-3588-652F-70F18DDBA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675" y="2649802"/>
            <a:ext cx="749873" cy="749873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F7E38D7A-28CC-B9E8-6BC0-7131733CA4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4890" y="2656156"/>
            <a:ext cx="749873" cy="749873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B7A3251A-7D8C-311E-1872-7D4BFEA6EB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8387" y="2523538"/>
            <a:ext cx="2263864" cy="8824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1814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E2861-6E28-722C-2591-CD02FE809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01F3DC-4AEB-94B1-2089-72E2317E21C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6967C41-B513-1DE8-DC4D-C33B127DE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34" y="1127732"/>
            <a:ext cx="3318088" cy="731547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279BEC-EADB-7C13-0F24-064162C116F6}"/>
              </a:ext>
            </a:extLst>
          </p:cNvPr>
          <p:cNvSpPr/>
          <p:nvPr/>
        </p:nvSpPr>
        <p:spPr>
          <a:xfrm>
            <a:off x="4385163" y="861061"/>
            <a:ext cx="6496197" cy="1203960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국가 최종에너지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13.7%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 에너지를 소비하는 지역입니다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인구 규모를 고려하면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인당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2.35 toe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시도 중 </a:t>
            </a:r>
            <a:r>
              <a:rPr lang="en-US" altLang="ko-KR" sz="1100" dirty="0">
                <a:solidFill>
                  <a:schemeClr val="tx1"/>
                </a:solidFill>
              </a:rPr>
              <a:t>10</a:t>
            </a:r>
            <a:r>
              <a:rPr lang="ko-KR" altLang="en-US" sz="1100" dirty="0">
                <a:solidFill>
                  <a:schemeClr val="tx1"/>
                </a:solidFill>
              </a:rPr>
              <a:t>위에 해당합니다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경제 규모를 반영한 </a:t>
            </a:r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소비량은 </a:t>
            </a:r>
            <a:r>
              <a:rPr lang="en-US" altLang="ko-KR" sz="1100" dirty="0">
                <a:solidFill>
                  <a:schemeClr val="tx1"/>
                </a:solidFill>
              </a:rPr>
              <a:t>0.062 toe/</a:t>
            </a:r>
            <a:r>
              <a:rPr lang="ko-KR" altLang="en-US" sz="1100" dirty="0">
                <a:solidFill>
                  <a:schemeClr val="tx1"/>
                </a:solidFill>
              </a:rPr>
              <a:t>백만원으로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13</a:t>
            </a:r>
            <a:r>
              <a:rPr lang="ko-KR" altLang="en-US" sz="1100" dirty="0">
                <a:solidFill>
                  <a:schemeClr val="tx1"/>
                </a:solidFill>
              </a:rPr>
              <a:t>위를 기록하고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3CD1A97-0442-93BA-E14B-5BCDDCD1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7" y="2366518"/>
            <a:ext cx="4251566" cy="52585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00D37B6B-A106-6AE8-FB39-3A927EA8F443}"/>
              </a:ext>
            </a:extLst>
          </p:cNvPr>
          <p:cNvSpPr/>
          <p:nvPr/>
        </p:nvSpPr>
        <p:spPr>
          <a:xfrm>
            <a:off x="5170023" y="2171654"/>
            <a:ext cx="7021977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4BF0F94-326D-A065-9BCA-007046DCC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07" y="3497271"/>
            <a:ext cx="3255193" cy="571916"/>
          </a:xfrm>
          <a:prstGeom prst="rect">
            <a:avLst/>
          </a:prstGeom>
        </p:spPr>
      </p:pic>
      <p:sp>
        <p:nvSpPr>
          <p:cNvPr id="24" name="말풍선: 사각형 23">
            <a:extLst>
              <a:ext uri="{FF2B5EF4-FFF2-40B4-BE49-F238E27FC236}">
                <a16:creationId xmlns:a16="http://schemas.microsoft.com/office/drawing/2014/main" id="{EE789923-6D30-1D35-1921-EA2365086884}"/>
              </a:ext>
            </a:extLst>
          </p:cNvPr>
          <p:cNvSpPr/>
          <p:nvPr/>
        </p:nvSpPr>
        <p:spPr>
          <a:xfrm>
            <a:off x="4958116" y="3345078"/>
            <a:ext cx="9405584" cy="876302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에너지 소비가 주로 어떤 부문과 에너지원에서 발생하는지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경기도는 인구가 많은 지역인 만큼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에너지 소비의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가 건물 부문에서 발생하며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산업과 수송 부문은 각각 </a:t>
            </a:r>
            <a:r>
              <a:rPr lang="en-US" altLang="ko-KR" sz="1100" dirty="0">
                <a:solidFill>
                  <a:schemeClr val="tx1"/>
                </a:solidFill>
              </a:rPr>
              <a:t>31%</a:t>
            </a:r>
            <a:r>
              <a:rPr lang="ko-KR" altLang="en-US" sz="1100" dirty="0">
                <a:solidFill>
                  <a:schemeClr val="tx1"/>
                </a:solidFill>
              </a:rPr>
              <a:t>를 차지합니다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에너지원별로는 전력이 </a:t>
            </a:r>
            <a:r>
              <a:rPr lang="en-US" altLang="ko-KR" sz="1100" dirty="0">
                <a:solidFill>
                  <a:schemeClr val="tx1"/>
                </a:solidFill>
              </a:rPr>
              <a:t>38%</a:t>
            </a:r>
            <a:r>
              <a:rPr lang="ko-KR" altLang="en-US" sz="1100" dirty="0">
                <a:solidFill>
                  <a:schemeClr val="tx1"/>
                </a:solidFill>
              </a:rPr>
              <a:t>로 가장 많고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석유 </a:t>
            </a:r>
            <a:r>
              <a:rPr lang="en-US" altLang="ko-KR" sz="1100" dirty="0">
                <a:solidFill>
                  <a:schemeClr val="tx1"/>
                </a:solidFill>
              </a:rPr>
              <a:t>36%, </a:t>
            </a:r>
            <a:r>
              <a:rPr lang="ko-KR" altLang="en-US" sz="1100" dirty="0">
                <a:solidFill>
                  <a:schemeClr val="tx1"/>
                </a:solidFill>
              </a:rPr>
              <a:t>가스 </a:t>
            </a:r>
            <a:r>
              <a:rPr lang="en-US" altLang="ko-KR" sz="1100" dirty="0">
                <a:solidFill>
                  <a:schemeClr val="tx1"/>
                </a:solidFill>
              </a:rPr>
              <a:t>17%, </a:t>
            </a:r>
            <a:r>
              <a:rPr lang="ko-KR" altLang="en-US" sz="1100" dirty="0">
                <a:solidFill>
                  <a:schemeClr val="tx1"/>
                </a:solidFill>
              </a:rPr>
              <a:t>나머지 </a:t>
            </a:r>
            <a:r>
              <a:rPr lang="en-US" altLang="ko-KR" sz="1100" dirty="0">
                <a:solidFill>
                  <a:schemeClr val="tx1"/>
                </a:solidFill>
              </a:rPr>
              <a:t>9%</a:t>
            </a:r>
            <a:r>
              <a:rPr lang="ko-KR" altLang="en-US" sz="1100" dirty="0">
                <a:solidFill>
                  <a:schemeClr val="tx1"/>
                </a:solidFill>
              </a:rPr>
              <a:t>는 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석탄 등이 차지하고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B271DE8-46FE-327B-B326-F222611DB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597" y="4792980"/>
            <a:ext cx="7244574" cy="525854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A5F3DAD1-4054-BBEE-4B9D-E983263D2A79}"/>
              </a:ext>
            </a:extLst>
          </p:cNvPr>
          <p:cNvSpPr/>
          <p:nvPr/>
        </p:nvSpPr>
        <p:spPr>
          <a:xfrm>
            <a:off x="7726716" y="4617756"/>
            <a:ext cx="9405584" cy="876302"/>
          </a:xfrm>
          <a:prstGeom prst="wedgeRectCallout">
            <a:avLst>
              <a:gd name="adj1" fmla="val -53154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에너지 소비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부문별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및 에너지원별 모든 측면에서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남부 지역의 에너지 소비량이 상대적으로 높게 나타납니다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이는 남부지역에 인구가 집중되어 있고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경제규모 또한 북부 지역에 비해 크기 때문으로 해석할 수 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41ACA441-B736-9C36-A11C-B439935026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7" y="5789230"/>
            <a:ext cx="7836303" cy="742988"/>
          </a:xfrm>
          <a:prstGeom prst="rect">
            <a:avLst/>
          </a:prstGeom>
        </p:spPr>
      </p:pic>
      <p:sp>
        <p:nvSpPr>
          <p:cNvPr id="32" name="말풍선: 사각형 31">
            <a:extLst>
              <a:ext uri="{FF2B5EF4-FFF2-40B4-BE49-F238E27FC236}">
                <a16:creationId xmlns:a16="http://schemas.microsoft.com/office/drawing/2014/main" id="{F70B9850-CFC1-086E-0362-55D17222A17E}"/>
              </a:ext>
            </a:extLst>
          </p:cNvPr>
          <p:cNvSpPr/>
          <p:nvPr/>
        </p:nvSpPr>
        <p:spPr>
          <a:xfrm>
            <a:off x="8667224" y="5780848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최종에너지 소비</a:t>
            </a:r>
            <a:r>
              <a:rPr lang="en-US" altLang="ko-KR" sz="1400" b="1" dirty="0">
                <a:solidFill>
                  <a:schemeClr val="tx1"/>
                </a:solidFill>
              </a:rPr>
              <a:t>, 1</a:t>
            </a:r>
            <a:r>
              <a:rPr lang="ko-KR" altLang="en-US" sz="1400" b="1" dirty="0">
                <a:solidFill>
                  <a:schemeClr val="tx1"/>
                </a:solidFill>
              </a:rPr>
              <a:t>인당 소비</a:t>
            </a:r>
            <a:r>
              <a:rPr lang="en-US" altLang="ko-KR" sz="1400" b="1" dirty="0">
                <a:solidFill>
                  <a:schemeClr val="tx1"/>
                </a:solidFill>
              </a:rPr>
              <a:t>, GRDP</a:t>
            </a:r>
            <a:r>
              <a:rPr lang="ko-KR" altLang="en-US" sz="1400" b="1" dirty="0">
                <a:solidFill>
                  <a:schemeClr val="tx1"/>
                </a:solidFill>
              </a:rPr>
              <a:t>당 소비를 지난 </a:t>
            </a:r>
            <a:r>
              <a:rPr lang="en-US" altLang="ko-KR" sz="1400" b="1" dirty="0">
                <a:solidFill>
                  <a:schemeClr val="tx1"/>
                </a:solidFill>
              </a:rPr>
              <a:t>4</a:t>
            </a:r>
            <a:r>
              <a:rPr lang="ko-KR" altLang="en-US" sz="1400" b="1" dirty="0">
                <a:solidFill>
                  <a:schemeClr val="tx1"/>
                </a:solidFill>
              </a:rPr>
              <a:t>년간의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39E5956-41AA-5ABA-AEF0-F8C1076A0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97" y="6717118"/>
            <a:ext cx="4692891" cy="806491"/>
          </a:xfrm>
          <a:prstGeom prst="rect">
            <a:avLst/>
          </a:prstGeom>
        </p:spPr>
      </p:pic>
      <p:sp>
        <p:nvSpPr>
          <p:cNvPr id="38" name="말풍선: 사각형 37">
            <a:extLst>
              <a:ext uri="{FF2B5EF4-FFF2-40B4-BE49-F238E27FC236}">
                <a16:creationId xmlns:a16="http://schemas.microsoft.com/office/drawing/2014/main" id="{76DC042E-29F8-F8FA-6791-6548B03AE92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에너지소비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013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2208274" y="2569658"/>
            <a:ext cx="175496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전력발전</a:t>
            </a: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F34C08E4-BC1A-19D5-A4D9-83ED7F04E770}"/>
              </a:ext>
            </a:extLst>
          </p:cNvPr>
          <p:cNvSpPr/>
          <p:nvPr/>
        </p:nvSpPr>
        <p:spPr>
          <a:xfrm>
            <a:off x="3405164" y="840992"/>
            <a:ext cx="3584916" cy="1247470"/>
          </a:xfrm>
          <a:prstGeom prst="wedgeRectCallout">
            <a:avLst>
              <a:gd name="adj1" fmla="val -30992"/>
              <a:gd name="adj2" fmla="val 11092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100" dirty="0">
                <a:solidFill>
                  <a:schemeClr val="tx1"/>
                </a:solidFill>
              </a:rPr>
              <a:t>전력공급현황 데이터 업데이트 하였으니 교체해주세요</a:t>
            </a:r>
            <a:r>
              <a:rPr lang="en-US" altLang="ko-KR" sz="1100" dirty="0">
                <a:solidFill>
                  <a:schemeClr val="tx1"/>
                </a:solidFill>
              </a:rPr>
              <a:t>. (finalData_wReGen_GG.csv)</a:t>
            </a:r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1075435" y="2835521"/>
            <a:ext cx="1845639" cy="791221"/>
            <a:chOff x="8634546" y="1437155"/>
            <a:chExt cx="3515775" cy="74274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85,780 GWh</a:t>
              </a: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발전량의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14.4%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835840" y="2835523"/>
            <a:ext cx="1863937" cy="637332"/>
            <a:chOff x="8634546" y="1437155"/>
            <a:chExt cx="4165996" cy="59828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140,531 GWh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37.6% </a:t>
              </a: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21541573-AC16-327C-DFF8-958947FD03A9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28B5CEC9-DA94-9929-0351-E49C33DC4EB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65E59C9-C66A-F300-9CC3-A3DA4D4FAC71}"/>
              </a:ext>
            </a:extLst>
          </p:cNvPr>
          <p:cNvGrpSpPr/>
          <p:nvPr/>
        </p:nvGrpSpPr>
        <p:grpSpPr>
          <a:xfrm>
            <a:off x="8871863" y="2835519"/>
            <a:ext cx="2292493" cy="737879"/>
            <a:chOff x="8634546" y="1437155"/>
            <a:chExt cx="4344621" cy="692674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D2D764-6D34-3900-7675-30CA6FAB027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13.6 %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17AEA3-B14F-EFA1-9E50-DCC83B8DA76E}"/>
                </a:ext>
              </a:extLst>
            </p:cNvPr>
            <p:cNvSpPr txBox="1"/>
            <p:nvPr/>
          </p:nvSpPr>
          <p:spPr>
            <a:xfrm>
              <a:off x="8634546" y="1638663"/>
              <a:ext cx="4344621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(2014~2022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2022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11.31%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AE9BC073-EF8A-3FB1-218E-FE834545FDBD}"/>
              </a:ext>
            </a:extLst>
          </p:cNvPr>
          <p:cNvGrpSpPr/>
          <p:nvPr/>
        </p:nvGrpSpPr>
        <p:grpSpPr>
          <a:xfrm>
            <a:off x="4873112" y="2836568"/>
            <a:ext cx="1863937" cy="637332"/>
            <a:chOff x="8634546" y="1437155"/>
            <a:chExt cx="4165996" cy="598286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471FA67-5099-3081-A6C7-5DB0959656D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61 %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2DA0E1-86C6-27EC-7B77-9D4179461D4F}"/>
                </a:ext>
              </a:extLst>
            </p:cNvPr>
            <p:cNvSpPr txBox="1"/>
            <p:nvPr/>
          </p:nvSpPr>
          <p:spPr>
            <a:xfrm>
              <a:off x="8634548" y="1688736"/>
              <a:ext cx="4165994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전력자급률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12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783ABE2-7A35-44AF-DF44-C04BEA053E7C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2B7B4BE0-CF03-B0CF-DD52-C9DE8B6B2AA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5.2 %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42E2F32-B636-276A-324C-EDA30DB860B0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비중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LNG 92.2%,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석탄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2.0%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16AEA941-D767-55E6-28D8-82DC9A80342E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35FA16-5748-3FE8-2F31-B427E0D5C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221D34-C34F-F341-CFC0-154B4897D19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6151BF-4E43-1759-B0A6-75515D69C267}"/>
              </a:ext>
            </a:extLst>
          </p:cNvPr>
          <p:cNvSpPr txBox="1"/>
          <p:nvPr/>
        </p:nvSpPr>
        <p:spPr>
          <a:xfrm>
            <a:off x="684620" y="1051130"/>
            <a:ext cx="10539640" cy="2842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/>
              <a:t> 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아래 생키 다이어그램은 일반적인 국가 에너지시스템과는 달리</a:t>
            </a:r>
            <a:r>
              <a:rPr lang="en-US" altLang="ko-KR" sz="1050" dirty="0"/>
              <a:t>, </a:t>
            </a:r>
            <a:r>
              <a:rPr lang="ko-KR" altLang="en-US" sz="1050" dirty="0"/>
              <a:t>공간으로는 ‘</a:t>
            </a:r>
            <a:r>
              <a:rPr lang="ko-KR" altLang="en-US" sz="1050" dirty="0" err="1"/>
              <a:t>경기도’와</a:t>
            </a:r>
            <a:r>
              <a:rPr lang="ko-KR" altLang="en-US" sz="1050" dirty="0"/>
              <a:t> ‘경기도 외’ 지역으로</a:t>
            </a:r>
            <a:r>
              <a:rPr lang="en-US" altLang="ko-KR" sz="1050" dirty="0"/>
              <a:t>, </a:t>
            </a:r>
            <a:r>
              <a:rPr lang="ko-KR" altLang="en-US" sz="1050" dirty="0"/>
              <a:t>부문으로는 ‘전력 전환 </a:t>
            </a:r>
            <a:r>
              <a:rPr lang="ko-KR" altLang="en-US" sz="1050" dirty="0" err="1"/>
              <a:t>부문’과</a:t>
            </a:r>
            <a:r>
              <a:rPr lang="ko-KR" altLang="en-US" sz="1050" dirty="0"/>
              <a:t> ‘전력 소비 </a:t>
            </a:r>
            <a:r>
              <a:rPr lang="ko-KR" altLang="en-US" sz="1050" dirty="0" err="1"/>
              <a:t>부문’으로</a:t>
            </a:r>
            <a:r>
              <a:rPr lang="ko-KR" altLang="en-US" sz="1050" dirty="0"/>
              <a:t> 나누어 표현하였습니다</a:t>
            </a:r>
            <a:r>
              <a:rPr lang="en-US" altLang="ko-KR" sz="1050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 시각화는 다음과 같은 질문에 대한 인사이트를 제공합니다</a:t>
            </a:r>
            <a:r>
              <a:rPr lang="en-US" altLang="ko-KR" sz="105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1. </a:t>
            </a:r>
            <a:r>
              <a:rPr lang="ko-KR" altLang="en-US" sz="1050" dirty="0"/>
              <a:t>경기도는 어떤 에너지원에 의존하여 전력을 생산하고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2. </a:t>
            </a:r>
            <a:r>
              <a:rPr lang="ko-KR" altLang="en-US" sz="1050" dirty="0"/>
              <a:t>경기도의 발전량은 국가 전체 발전량 중 얼마나 기여하는가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3. </a:t>
            </a:r>
            <a:r>
              <a:rPr lang="ko-KR" altLang="en-US" sz="1050" dirty="0"/>
              <a:t>국내 전체 발전량 중 경기도가 소비하는 전력은 얼마나 되는가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4. </a:t>
            </a:r>
            <a:r>
              <a:rPr lang="ko-KR" altLang="en-US" sz="1050" dirty="0"/>
              <a:t>경기도에서 소비되는 전력은 주로 어떤 부문에 사용되고 있는가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050" dirty="0"/>
              <a:t>   5. </a:t>
            </a:r>
            <a:r>
              <a:rPr lang="ko-KR" altLang="en-US" sz="1050" dirty="0"/>
              <a:t>경기도와 경기도 외 지역 간 전력 수급 및 소비 구조는 어떻게 </a:t>
            </a:r>
            <a:r>
              <a:rPr lang="ko-KR" altLang="en-US" sz="1050" dirty="0" err="1"/>
              <a:t>다른가</a:t>
            </a:r>
            <a:r>
              <a:rPr lang="en-US" altLang="ko-KR" sz="105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050" dirty="0"/>
              <a:t>이와 같은 구조는 복잡한 에너지 흐름을 지역 간 전력의 공급</a:t>
            </a:r>
            <a:r>
              <a:rPr lang="en-US" altLang="ko-KR" sz="1050" dirty="0"/>
              <a:t>·</a:t>
            </a:r>
            <a:r>
              <a:rPr lang="ko-KR" altLang="en-US" sz="1050" dirty="0"/>
              <a:t>수요의 관계 중심으로 단순화하여</a:t>
            </a:r>
            <a:r>
              <a:rPr lang="en-US" altLang="ko-KR" sz="1050" dirty="0"/>
              <a:t>, </a:t>
            </a:r>
            <a:r>
              <a:rPr lang="ko-KR" altLang="en-US" sz="1050" dirty="0"/>
              <a:t>국가 내에서 경기도의 전력수급 현황을 한 눈에 살펴볼 수 있도록 하였습니다</a:t>
            </a:r>
            <a:r>
              <a:rPr lang="en-US" altLang="ko-KR" sz="10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A36669-A1E1-D74B-0943-2EA4E4A92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687" y="8996904"/>
            <a:ext cx="6934200" cy="143239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96EFF24-8DBA-CD0B-DB12-22117E6E1AA5}"/>
              </a:ext>
            </a:extLst>
          </p:cNvPr>
          <p:cNvSpPr/>
          <p:nvPr/>
        </p:nvSpPr>
        <p:spPr>
          <a:xfrm>
            <a:off x="3244316" y="10219242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따로 </a:t>
            </a:r>
            <a:r>
              <a:rPr lang="ko-KR" altLang="en-US" sz="1100" dirty="0" err="1">
                <a:solidFill>
                  <a:schemeClr val="tx1"/>
                </a:solidFill>
              </a:rPr>
              <a:t>첨부드린</a:t>
            </a:r>
            <a:r>
              <a:rPr lang="ko-KR" altLang="en-US" sz="1100" dirty="0">
                <a:solidFill>
                  <a:schemeClr val="tx1"/>
                </a:solidFill>
              </a:rPr>
              <a:t> 엑셀파일 참고 부탁드립니다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D9841-87F9-7B04-FC22-7861AC808D94}"/>
              </a:ext>
            </a:extLst>
          </p:cNvPr>
          <p:cNvSpPr txBox="1"/>
          <p:nvPr/>
        </p:nvSpPr>
        <p:spPr>
          <a:xfrm>
            <a:off x="4907481" y="146109"/>
            <a:ext cx="66103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https://www.kier.re.kr/tpp/energy/B/view/220?contentsName=info_k_valance&amp;menuId=MENU00962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E8AB7D8-7C4A-D1ED-83D9-7BC60943A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7752" y="8876979"/>
            <a:ext cx="4139410" cy="2144370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A842DE6-323C-3416-31E7-A53FC4A95BCC}"/>
              </a:ext>
            </a:extLst>
          </p:cNvPr>
          <p:cNvSpPr/>
          <p:nvPr/>
        </p:nvSpPr>
        <p:spPr>
          <a:xfrm>
            <a:off x="310635" y="9541017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E3FD1DB8-E5BC-DA6C-DA60-5ECD63D0C678}"/>
              </a:ext>
            </a:extLst>
          </p:cNvPr>
          <p:cNvSpPr/>
          <p:nvPr/>
        </p:nvSpPr>
        <p:spPr>
          <a:xfrm>
            <a:off x="-1039245" y="10273296"/>
            <a:ext cx="1646232" cy="545497"/>
          </a:xfrm>
          <a:prstGeom prst="wedgeRectCallout">
            <a:avLst>
              <a:gd name="adj1" fmla="val -21985"/>
              <a:gd name="adj2" fmla="val -7204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</a:t>
            </a:r>
            <a:r>
              <a:rPr lang="en-US" altLang="ko-KR" sz="1100" dirty="0">
                <a:solidFill>
                  <a:schemeClr val="tx1"/>
                </a:solidFill>
              </a:rPr>
              <a:t>Sankey</a:t>
            </a:r>
            <a:r>
              <a:rPr lang="ko-KR" altLang="en-US" sz="1100" dirty="0">
                <a:solidFill>
                  <a:schemeClr val="tx1"/>
                </a:solidFill>
              </a:rPr>
              <a:t>는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오른쪽 데이터로 다시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EA9E24-D51A-E26D-0A77-DD106B6DFB47}"/>
              </a:ext>
            </a:extLst>
          </p:cNvPr>
          <p:cNvSpPr txBox="1"/>
          <p:nvPr/>
        </p:nvSpPr>
        <p:spPr>
          <a:xfrm>
            <a:off x="829612" y="4447356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577774-B93F-51F0-F6F3-83BD691F2522}"/>
              </a:ext>
            </a:extLst>
          </p:cNvPr>
          <p:cNvSpPr txBox="1"/>
          <p:nvPr/>
        </p:nvSpPr>
        <p:spPr>
          <a:xfrm>
            <a:off x="829612" y="5794397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D8F2A2-B643-DDA8-79EF-ED9A8788E033}"/>
              </a:ext>
            </a:extLst>
          </p:cNvPr>
          <p:cNvSpPr txBox="1"/>
          <p:nvPr/>
        </p:nvSpPr>
        <p:spPr>
          <a:xfrm>
            <a:off x="829612" y="6357663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C35E88-0EA4-46FA-7076-25CBEF67B726}"/>
              </a:ext>
            </a:extLst>
          </p:cNvPr>
          <p:cNvSpPr txBox="1"/>
          <p:nvPr/>
        </p:nvSpPr>
        <p:spPr>
          <a:xfrm>
            <a:off x="850682" y="7331617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87DEFA-2675-CE23-DA55-5E776DFBE776}"/>
              </a:ext>
            </a:extLst>
          </p:cNvPr>
          <p:cNvSpPr txBox="1"/>
          <p:nvPr/>
        </p:nvSpPr>
        <p:spPr>
          <a:xfrm>
            <a:off x="868680" y="7980041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81FD79-DBDB-5ECB-EA45-7408D76B385B}"/>
              </a:ext>
            </a:extLst>
          </p:cNvPr>
          <p:cNvSpPr txBox="1"/>
          <p:nvPr/>
        </p:nvSpPr>
        <p:spPr>
          <a:xfrm>
            <a:off x="1049760" y="8697937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①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976DD8-303B-6809-AFA8-C2C41182462E}"/>
              </a:ext>
            </a:extLst>
          </p:cNvPr>
          <p:cNvSpPr txBox="1"/>
          <p:nvPr/>
        </p:nvSpPr>
        <p:spPr>
          <a:xfrm>
            <a:off x="2109524" y="8692313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②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C5B80B-77C2-58AA-F2E9-E689346D0CD5}"/>
              </a:ext>
            </a:extLst>
          </p:cNvPr>
          <p:cNvSpPr txBox="1"/>
          <p:nvPr/>
        </p:nvSpPr>
        <p:spPr>
          <a:xfrm>
            <a:off x="3868896" y="8646288"/>
            <a:ext cx="397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③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21EDE8-7DC3-99FC-B0F3-B59C5BED9DEC}"/>
              </a:ext>
            </a:extLst>
          </p:cNvPr>
          <p:cNvSpPr txBox="1"/>
          <p:nvPr/>
        </p:nvSpPr>
        <p:spPr>
          <a:xfrm>
            <a:off x="5667111" y="8637419"/>
            <a:ext cx="4119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④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374870-05FD-17C1-4538-6433FC631A1F}"/>
              </a:ext>
            </a:extLst>
          </p:cNvPr>
          <p:cNvSpPr txBox="1"/>
          <p:nvPr/>
        </p:nvSpPr>
        <p:spPr>
          <a:xfrm>
            <a:off x="6917169" y="8659943"/>
            <a:ext cx="505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 dirty="0"/>
              <a:t>⑤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46ED4A-902F-C6EF-5A59-73468AB2D66B}"/>
              </a:ext>
            </a:extLst>
          </p:cNvPr>
          <p:cNvSpPr txBox="1"/>
          <p:nvPr/>
        </p:nvSpPr>
        <p:spPr>
          <a:xfrm>
            <a:off x="792564" y="4026143"/>
            <a:ext cx="8058150" cy="303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dirty="0"/>
              <a:t>생키 다이어그램을 가장 왼쪽부터 차례대로 설명하면</a:t>
            </a:r>
            <a:r>
              <a:rPr lang="en-US" altLang="ko-KR" sz="1050" dirty="0"/>
              <a:t>, </a:t>
            </a:r>
            <a:r>
              <a:rPr lang="ko-KR" altLang="en-US" sz="1050" dirty="0"/>
              <a:t>아래와 같습니다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3785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BE57F-7167-4BB5-DF0C-8B87C915F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73128FA-2F0A-085F-1B34-1325B340DA7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D9902AF-B824-AF12-45F4-D61092A0D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764449"/>
            <a:ext cx="2240024" cy="13576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F1824C2-5E55-6D57-D3E7-839AE061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786"/>
          <a:stretch/>
        </p:blipFill>
        <p:spPr>
          <a:xfrm>
            <a:off x="4412236" y="1663555"/>
            <a:ext cx="2240024" cy="13576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1B5C64-79CF-0130-DC74-89184F91E6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529"/>
          <a:stretch/>
        </p:blipFill>
        <p:spPr>
          <a:xfrm>
            <a:off x="4412236" y="3200944"/>
            <a:ext cx="2297223" cy="1357621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C63AF7AE-0023-7B00-353A-BCB48693C819}"/>
              </a:ext>
            </a:extLst>
          </p:cNvPr>
          <p:cNvSpPr/>
          <p:nvPr/>
        </p:nvSpPr>
        <p:spPr>
          <a:xfrm>
            <a:off x="3152345" y="295862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7B7249CA-38D5-CE03-978D-8D2947280760}"/>
              </a:ext>
            </a:extLst>
          </p:cNvPr>
          <p:cNvSpPr/>
          <p:nvPr/>
        </p:nvSpPr>
        <p:spPr>
          <a:xfrm>
            <a:off x="8154236" y="1995395"/>
            <a:ext cx="1935260" cy="963233"/>
          </a:xfrm>
          <a:prstGeom prst="wedgeRectCallout">
            <a:avLst>
              <a:gd name="adj1" fmla="val -110203"/>
              <a:gd name="adj2" fmla="val 3685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256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E9779F3-C5D0-FB52-B29C-7EECE542E4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12" y="1021053"/>
            <a:ext cx="4455905" cy="2742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D91DF2-F8CC-A975-7BBE-1D4416752333}"/>
              </a:ext>
            </a:extLst>
          </p:cNvPr>
          <p:cNvSpPr txBox="1"/>
          <p:nvPr/>
        </p:nvSpPr>
        <p:spPr>
          <a:xfrm>
            <a:off x="942975" y="1381873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BF893-1B38-B223-BAB7-7C0667C5B131}"/>
              </a:ext>
            </a:extLst>
          </p:cNvPr>
          <p:cNvSpPr txBox="1"/>
          <p:nvPr/>
        </p:nvSpPr>
        <p:spPr>
          <a:xfrm>
            <a:off x="1601088" y="1381872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발전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E314CE-80B6-7DA7-0196-0F535EAC383B}"/>
              </a:ext>
            </a:extLst>
          </p:cNvPr>
          <p:cNvSpPr txBox="1"/>
          <p:nvPr/>
        </p:nvSpPr>
        <p:spPr>
          <a:xfrm>
            <a:off x="2199938" y="1381872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발전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30DA8-6CDD-7E2E-B524-022688EC83CD}"/>
              </a:ext>
            </a:extLst>
          </p:cNvPr>
          <p:cNvSpPr txBox="1"/>
          <p:nvPr/>
        </p:nvSpPr>
        <p:spPr>
          <a:xfrm>
            <a:off x="3203425" y="1404446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820964" y="665262"/>
            <a:ext cx="1431670" cy="378486"/>
          </a:xfrm>
          <a:prstGeom prst="wedgeRectCallout">
            <a:avLst>
              <a:gd name="adj1" fmla="val -18947"/>
              <a:gd name="adj2" fmla="val 12517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3490D-6B4E-63F5-644F-B31CBAD8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9DD7E3E-EABD-A9DB-019B-32B070DBCD2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B757C6-6CD8-016B-1501-36623A7BF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515" y="512060"/>
            <a:ext cx="3920095" cy="4965199"/>
          </a:xfrm>
          <a:prstGeom prst="rect">
            <a:avLst/>
          </a:prstGeom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7F26B37-866E-E24D-8020-BCECEB67CC49}"/>
              </a:ext>
            </a:extLst>
          </p:cNvPr>
          <p:cNvSpPr/>
          <p:nvPr/>
        </p:nvSpPr>
        <p:spPr>
          <a:xfrm>
            <a:off x="232125" y="867660"/>
            <a:ext cx="1935260" cy="963233"/>
          </a:xfrm>
          <a:prstGeom prst="wedgeRectCallout">
            <a:avLst>
              <a:gd name="adj1" fmla="val 77154"/>
              <a:gd name="adj2" fmla="val -903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기간 선택을 달리하면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지역별로 색깔이 달라집니다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연도와 관계 없이 특정지역의 색은 고정될 수 있도록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ED964C-6668-0432-FAF9-D191D09B6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497" y="512060"/>
            <a:ext cx="3920702" cy="4965199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A8A08504-E76D-2AC8-9579-B4454B5F1F02}"/>
              </a:ext>
            </a:extLst>
          </p:cNvPr>
          <p:cNvSpPr/>
          <p:nvPr/>
        </p:nvSpPr>
        <p:spPr>
          <a:xfrm>
            <a:off x="10663086" y="2131310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2EFA41-C934-108D-EC90-53E16F683449}"/>
              </a:ext>
            </a:extLst>
          </p:cNvPr>
          <p:cNvSpPr txBox="1"/>
          <p:nvPr/>
        </p:nvSpPr>
        <p:spPr>
          <a:xfrm>
            <a:off x="6959381" y="239208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석탄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838391FC-18D7-3479-14AB-60D29771CBA2}"/>
              </a:ext>
            </a:extLst>
          </p:cNvPr>
          <p:cNvSpPr/>
          <p:nvPr/>
        </p:nvSpPr>
        <p:spPr>
          <a:xfrm>
            <a:off x="6678628" y="5795001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그래프를 </a:t>
            </a:r>
            <a:r>
              <a:rPr lang="ko-KR" altLang="en-US" sz="1100" dirty="0" err="1">
                <a:solidFill>
                  <a:schemeClr val="tx1"/>
                </a:solidFill>
              </a:rPr>
              <a:t>맨처음</a:t>
            </a:r>
            <a:r>
              <a:rPr lang="ko-KR" altLang="en-US" sz="1100" dirty="0">
                <a:solidFill>
                  <a:schemeClr val="tx1"/>
                </a:solidFill>
              </a:rPr>
              <a:t> 보면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발전량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이 보입니다</a:t>
            </a:r>
            <a:r>
              <a:rPr lang="en-US" altLang="ko-KR" sz="1100" dirty="0">
                <a:solidFill>
                  <a:schemeClr val="tx1"/>
                </a:solidFill>
              </a:rPr>
              <a:t>. ‘</a:t>
            </a:r>
            <a:r>
              <a:rPr lang="ko-KR" altLang="en-US" sz="1100" dirty="0">
                <a:solidFill>
                  <a:schemeClr val="tx1"/>
                </a:solidFill>
              </a:rPr>
              <a:t>에너지원별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29F61F6-6D15-751C-830B-8C071F373AB0}"/>
              </a:ext>
            </a:extLst>
          </p:cNvPr>
          <p:cNvSpPr txBox="1"/>
          <p:nvPr/>
        </p:nvSpPr>
        <p:spPr>
          <a:xfrm>
            <a:off x="8613889" y="2392088"/>
            <a:ext cx="1511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>
                    <a:alpha val="34000"/>
                  </a:schemeClr>
                </a:solidFill>
              </a:rPr>
              <a:t>원자력</a:t>
            </a:r>
            <a:endParaRPr lang="en-US" altLang="ko-KR" sz="28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630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D03F0-BD1F-86FD-4CE3-8F3861379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91789C-963C-D370-F25B-A72481145A4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07A18C-ECA0-9DBF-AE23-5B88D889A1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0335" t="10408" r="485" b="725"/>
          <a:stretch/>
        </p:blipFill>
        <p:spPr>
          <a:xfrm>
            <a:off x="434340" y="956791"/>
            <a:ext cx="5137150" cy="5626101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CE98DE3-42DD-DA2F-DE02-020A0434A727}"/>
              </a:ext>
            </a:extLst>
          </p:cNvPr>
          <p:cNvSpPr/>
          <p:nvPr/>
        </p:nvSpPr>
        <p:spPr>
          <a:xfrm>
            <a:off x="3293276" y="3147543"/>
            <a:ext cx="4396574" cy="402108"/>
          </a:xfrm>
          <a:prstGeom prst="wedgeRectCallout">
            <a:avLst>
              <a:gd name="adj1" fmla="val -77169"/>
              <a:gd name="adj2" fmla="val -215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전력자급률을 나타내는 그래프가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이 아니고 단순 </a:t>
            </a:r>
            <a:r>
              <a:rPr lang="en-US" altLang="ko-KR" sz="1100" dirty="0">
                <a:solidFill>
                  <a:schemeClr val="tx1"/>
                </a:solidFill>
              </a:rPr>
              <a:t>point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.(line</a:t>
            </a:r>
            <a:r>
              <a:rPr lang="ko-KR" altLang="en-US" sz="1100" dirty="0">
                <a:solidFill>
                  <a:schemeClr val="tx1"/>
                </a:solidFill>
              </a:rPr>
              <a:t>으로 그리니까 시계열 데이터처럼 보이네요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01E37B-CE4B-6145-E0F7-5038E1DE28D9}"/>
              </a:ext>
            </a:extLst>
          </p:cNvPr>
          <p:cNvSpPr/>
          <p:nvPr/>
        </p:nvSpPr>
        <p:spPr>
          <a:xfrm>
            <a:off x="5099216" y="1473178"/>
            <a:ext cx="2924644" cy="963233"/>
          </a:xfrm>
          <a:prstGeom prst="wedgeRectCallout">
            <a:avLst>
              <a:gd name="adj1" fmla="val -113854"/>
              <a:gd name="adj2" fmla="val -228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 발전량 글씨 왼쪽에 </a:t>
            </a:r>
            <a:r>
              <a:rPr lang="en-US" altLang="ko-KR" sz="1100" dirty="0">
                <a:solidFill>
                  <a:schemeClr val="tx1"/>
                </a:solidFill>
              </a:rPr>
              <a:t>( </a:t>
            </a:r>
            <a:r>
              <a:rPr lang="ko-KR" altLang="en-US" sz="1100" dirty="0">
                <a:solidFill>
                  <a:schemeClr val="tx1"/>
                </a:solidFill>
              </a:rPr>
              <a:t>괄호가 빠져 있습니다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100 * (</a:t>
            </a:r>
            <a:r>
              <a:rPr lang="ko-KR" altLang="en-US" sz="1100" dirty="0">
                <a:solidFill>
                  <a:schemeClr val="tx1"/>
                </a:solidFill>
              </a:rPr>
              <a:t>전력 발전량 </a:t>
            </a:r>
            <a:r>
              <a:rPr lang="en-US" altLang="ko-KR" sz="1100" dirty="0">
                <a:solidFill>
                  <a:schemeClr val="tx1"/>
                </a:solidFill>
              </a:rPr>
              <a:t>/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99EE9CB3-61E0-1F57-9BD8-E4D9C621DDC2}"/>
              </a:ext>
            </a:extLst>
          </p:cNvPr>
          <p:cNvSpPr/>
          <p:nvPr/>
        </p:nvSpPr>
        <p:spPr>
          <a:xfrm>
            <a:off x="5158190" y="154379"/>
            <a:ext cx="2924644" cy="963233"/>
          </a:xfrm>
          <a:prstGeom prst="wedgeRectCallout">
            <a:avLst>
              <a:gd name="adj1" fmla="val -183940"/>
              <a:gd name="adj2" fmla="val 169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 </a:t>
            </a:r>
            <a:r>
              <a:rPr lang="ko-KR" altLang="en-US" sz="1100" dirty="0">
                <a:solidFill>
                  <a:schemeClr val="tx1"/>
                </a:solidFill>
              </a:rPr>
              <a:t>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53162F6-4454-422C-DF8D-589D4312A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647" y="3769841"/>
            <a:ext cx="3016405" cy="208290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3B5A729D-5648-B4A7-CF72-7E496A4A0CAA}"/>
              </a:ext>
            </a:extLst>
          </p:cNvPr>
          <p:cNvSpPr/>
          <p:nvPr/>
        </p:nvSpPr>
        <p:spPr>
          <a:xfrm>
            <a:off x="5271988" y="460400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617E829F-36A0-F4CE-3108-5E55E3BC01C9}"/>
              </a:ext>
            </a:extLst>
          </p:cNvPr>
          <p:cNvSpPr/>
          <p:nvPr/>
        </p:nvSpPr>
        <p:spPr>
          <a:xfrm>
            <a:off x="4628875" y="6201880"/>
            <a:ext cx="4396574" cy="402108"/>
          </a:xfrm>
          <a:prstGeom prst="wedgeRectCallout">
            <a:avLst>
              <a:gd name="adj1" fmla="val -22141"/>
              <a:gd name="adj2" fmla="val -31054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오른쪽 그림 참고</a:t>
            </a:r>
            <a:r>
              <a:rPr lang="en-US" altLang="ko-KR" sz="1100" dirty="0">
                <a:solidFill>
                  <a:schemeClr val="tx1"/>
                </a:solidFill>
              </a:rPr>
              <a:t>)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</a:t>
            </a:r>
            <a:r>
              <a:rPr lang="ko-KR" altLang="en-US" sz="1100" dirty="0" err="1">
                <a:solidFill>
                  <a:schemeClr val="tx1"/>
                </a:solidFill>
              </a:rPr>
              <a:t>회색점선으로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bat</a:t>
            </a:r>
            <a:r>
              <a:rPr lang="ko-KR" altLang="en-US" sz="1100" dirty="0">
                <a:solidFill>
                  <a:schemeClr val="tx1"/>
                </a:solidFill>
              </a:rPr>
              <a:t>를 만들어서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각 시도별로 하나의 </a:t>
            </a:r>
            <a:r>
              <a:rPr lang="en-US" altLang="ko-KR" sz="1100" dirty="0">
                <a:solidFill>
                  <a:schemeClr val="tx1"/>
                </a:solidFill>
              </a:rPr>
              <a:t>bar chart </a:t>
            </a:r>
            <a:r>
              <a:rPr lang="ko-KR" altLang="en-US" sz="1100" dirty="0">
                <a:solidFill>
                  <a:schemeClr val="tx1"/>
                </a:solidFill>
              </a:rPr>
              <a:t>크기만큼만 차지하게 만들어주세요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58CC56-671D-7893-12F0-0E4F89ECEB10}"/>
              </a:ext>
            </a:extLst>
          </p:cNvPr>
          <p:cNvSpPr txBox="1"/>
          <p:nvPr/>
        </p:nvSpPr>
        <p:spPr>
          <a:xfrm>
            <a:off x="6372891" y="5852748"/>
            <a:ext cx="2409159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700" dirty="0"/>
              <a:t>https://www.iea.org/data-and-statistics/charts?page=1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6591AA-2CEA-F6CF-7748-A232F9FB8C03}"/>
              </a:ext>
            </a:extLst>
          </p:cNvPr>
          <p:cNvSpPr/>
          <p:nvPr/>
        </p:nvSpPr>
        <p:spPr>
          <a:xfrm>
            <a:off x="6407150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서울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0B7714-8803-DB13-CEE8-F22D5BD0BE6E}"/>
              </a:ext>
            </a:extLst>
          </p:cNvPr>
          <p:cNvSpPr/>
          <p:nvPr/>
        </p:nvSpPr>
        <p:spPr>
          <a:xfrm>
            <a:off x="6727825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tx1"/>
                </a:solidFill>
              </a:rPr>
              <a:t>부산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023735E-6A0D-B354-19CA-B605066D73EB}"/>
              </a:ext>
            </a:extLst>
          </p:cNvPr>
          <p:cNvSpPr/>
          <p:nvPr/>
        </p:nvSpPr>
        <p:spPr>
          <a:xfrm>
            <a:off x="7036357" y="5574684"/>
            <a:ext cx="476250" cy="2520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chemeClr val="tx1"/>
                </a:solidFill>
              </a:rPr>
              <a:t>대구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82CF99CD-EF27-7764-4624-68B7FD95BE23}"/>
              </a:ext>
            </a:extLst>
          </p:cNvPr>
          <p:cNvSpPr/>
          <p:nvPr/>
        </p:nvSpPr>
        <p:spPr>
          <a:xfrm>
            <a:off x="6594475" y="4987040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0F607B7B-0F42-7D1C-B71B-6B3A0BD5C367}"/>
              </a:ext>
            </a:extLst>
          </p:cNvPr>
          <p:cNvSpPr/>
          <p:nvPr/>
        </p:nvSpPr>
        <p:spPr>
          <a:xfrm>
            <a:off x="6901828" y="4662891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DBEC2F5-6DFB-4A7C-0AA7-C579AE2BBB84}"/>
              </a:ext>
            </a:extLst>
          </p:cNvPr>
          <p:cNvSpPr/>
          <p:nvPr/>
        </p:nvSpPr>
        <p:spPr>
          <a:xfrm>
            <a:off x="7188135" y="5129386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C6EDF67-4BBA-84E0-AFDF-1A44D9055904}"/>
              </a:ext>
            </a:extLst>
          </p:cNvPr>
          <p:cNvSpPr/>
          <p:nvPr/>
        </p:nvSpPr>
        <p:spPr>
          <a:xfrm>
            <a:off x="7512607" y="4260783"/>
            <a:ext cx="101600" cy="1016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545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DEAAE-F718-6BDB-666A-07D6E2B19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113EC3-8683-2613-5CD4-90C047EEE0E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3651E7-454E-D164-220E-97D1DAA6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251336"/>
            <a:ext cx="5283603" cy="2695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6593C-82B1-4393-5865-32C66EE0FA84}"/>
              </a:ext>
            </a:extLst>
          </p:cNvPr>
          <p:cNvSpPr txBox="1"/>
          <p:nvPr/>
        </p:nvSpPr>
        <p:spPr>
          <a:xfrm>
            <a:off x="761894" y="172468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82D0E933-AA24-FA41-555C-AC0FFC286524}"/>
              </a:ext>
            </a:extLst>
          </p:cNvPr>
          <p:cNvSpPr/>
          <p:nvPr/>
        </p:nvSpPr>
        <p:spPr>
          <a:xfrm>
            <a:off x="829945" y="1020038"/>
            <a:ext cx="2560955" cy="403077"/>
          </a:xfrm>
          <a:prstGeom prst="wedgeRectCallout">
            <a:avLst>
              <a:gd name="adj1" fmla="val -35626"/>
              <a:gd name="adj2" fmla="val 1355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전력 발전량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소비량은 </a:t>
            </a:r>
            <a:r>
              <a:rPr lang="en-US" altLang="ko-KR" sz="1100" dirty="0">
                <a:solidFill>
                  <a:schemeClr val="tx1"/>
                </a:solidFill>
              </a:rPr>
              <a:t>GWh, </a:t>
            </a:r>
            <a:r>
              <a:rPr lang="ko-KR" altLang="en-US" sz="1100" dirty="0">
                <a:solidFill>
                  <a:schemeClr val="tx1"/>
                </a:solidFill>
              </a:rPr>
              <a:t>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6AA3F52F-0BE5-595D-26BB-07308749B001}"/>
              </a:ext>
            </a:extLst>
          </p:cNvPr>
          <p:cNvSpPr/>
          <p:nvPr/>
        </p:nvSpPr>
        <p:spPr>
          <a:xfrm>
            <a:off x="1793057" y="1579212"/>
            <a:ext cx="2560955" cy="889715"/>
          </a:xfrm>
          <a:prstGeom prst="wedgeRectCallout">
            <a:avLst>
              <a:gd name="adj1" fmla="val -11524"/>
              <a:gd name="adj2" fmla="val 11919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경기도가 눈에 띄었으면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경기도만 </a:t>
            </a:r>
            <a:r>
              <a:rPr lang="en-US" altLang="ko-KR" sz="1100" dirty="0">
                <a:solidFill>
                  <a:schemeClr val="tx1"/>
                </a:solidFill>
              </a:rPr>
              <a:t>Line </a:t>
            </a:r>
            <a:r>
              <a:rPr lang="ko-KR" altLang="en-US" sz="1100" dirty="0">
                <a:solidFill>
                  <a:schemeClr val="tx1"/>
                </a:solidFill>
              </a:rPr>
              <a:t>두께를 조절하거나</a:t>
            </a:r>
            <a:r>
              <a:rPr lang="en-US" altLang="ko-KR" sz="1100" dirty="0">
                <a:solidFill>
                  <a:schemeClr val="tx1"/>
                </a:solidFill>
              </a:rPr>
              <a:t>, data point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symbol</a:t>
            </a:r>
            <a:r>
              <a:rPr lang="ko-KR" altLang="en-US" sz="1100" dirty="0">
                <a:solidFill>
                  <a:schemeClr val="tx1"/>
                </a:solidFill>
              </a:rPr>
              <a:t>을 넣어봐도 좋겠습니다</a:t>
            </a: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9382B58-3CF4-3A21-ACA4-878B09520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7307580" y="762047"/>
            <a:ext cx="3360420" cy="3985224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E1433AC-6185-F1D1-A7F0-544563A8799F}"/>
              </a:ext>
            </a:extLst>
          </p:cNvPr>
          <p:cNvSpPr/>
          <p:nvPr/>
        </p:nvSpPr>
        <p:spPr>
          <a:xfrm>
            <a:off x="7649845" y="5007396"/>
            <a:ext cx="2560955" cy="1736303"/>
          </a:xfrm>
          <a:prstGeom prst="wedgeRectCallout">
            <a:avLst>
              <a:gd name="adj1" fmla="val -10930"/>
              <a:gd name="adj2" fmla="val -14925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22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B2424-2CB4-0AF3-2C59-208A9A5DF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29A20C1-A2E8-E1DE-F603-EDE7399D6D9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D2C5D4-EE16-2B97-9384-85E6E8739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" y="1560786"/>
            <a:ext cx="9906000" cy="4996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72AD9F-3A40-61BD-4039-24E967065E45}"/>
              </a:ext>
            </a:extLst>
          </p:cNvPr>
          <p:cNvSpPr txBox="1"/>
          <p:nvPr/>
        </p:nvSpPr>
        <p:spPr>
          <a:xfrm>
            <a:off x="449474" y="1433416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0DCCD625-C22E-6AC7-7476-033862E36A9D}"/>
              </a:ext>
            </a:extLst>
          </p:cNvPr>
          <p:cNvSpPr/>
          <p:nvPr/>
        </p:nvSpPr>
        <p:spPr>
          <a:xfrm>
            <a:off x="525145" y="630202"/>
            <a:ext cx="2560955" cy="654049"/>
          </a:xfrm>
          <a:prstGeom prst="wedgeRectCallout">
            <a:avLst>
              <a:gd name="adj1" fmla="val -32948"/>
              <a:gd name="adj2" fmla="val 726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그래프에 표시된 숫자는 </a:t>
            </a:r>
            <a:r>
              <a:rPr lang="en-US" altLang="ko-KR" sz="1100" dirty="0">
                <a:solidFill>
                  <a:schemeClr val="tx1"/>
                </a:solidFill>
              </a:rPr>
              <a:t>MWh </a:t>
            </a:r>
            <a:r>
              <a:rPr lang="ko-KR" altLang="en-US" sz="1100" dirty="0">
                <a:solidFill>
                  <a:schemeClr val="tx1"/>
                </a:solidFill>
              </a:rPr>
              <a:t>단위입니다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현재 숫자에서 </a:t>
            </a:r>
            <a:r>
              <a:rPr lang="en-US" altLang="ko-KR" sz="1100" dirty="0">
                <a:solidFill>
                  <a:schemeClr val="tx1"/>
                </a:solidFill>
              </a:rPr>
              <a:t>1000</a:t>
            </a:r>
            <a:r>
              <a:rPr lang="ko-KR" altLang="en-US" sz="1100" dirty="0">
                <a:solidFill>
                  <a:schemeClr val="tx1"/>
                </a:solidFill>
              </a:rPr>
              <a:t>을 나누면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r>
              <a:rPr lang="ko-KR" altLang="en-US" sz="1100" dirty="0">
                <a:solidFill>
                  <a:schemeClr val="tx1"/>
                </a:solidFill>
              </a:rPr>
              <a:t> 단위가 됩니다</a:t>
            </a:r>
            <a:r>
              <a:rPr lang="en-US" altLang="ko-KR" sz="1100" dirty="0">
                <a:solidFill>
                  <a:schemeClr val="tx1"/>
                </a:solidFill>
              </a:rPr>
              <a:t>. GWh</a:t>
            </a:r>
            <a:r>
              <a:rPr lang="ko-KR" altLang="en-US" sz="1100" dirty="0">
                <a:solidFill>
                  <a:schemeClr val="tx1"/>
                </a:solidFill>
              </a:rPr>
              <a:t>로 수정해주세요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B50E91F-23C1-9317-9759-4E3D071B4D7A}"/>
              </a:ext>
            </a:extLst>
          </p:cNvPr>
          <p:cNvSpPr/>
          <p:nvPr/>
        </p:nvSpPr>
        <p:spPr>
          <a:xfrm>
            <a:off x="2727325" y="180368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2018</a:t>
            </a:r>
            <a:r>
              <a:rPr lang="ko-KR" altLang="en-US" sz="1100" dirty="0">
                <a:solidFill>
                  <a:schemeClr val="tx1"/>
                </a:solidFill>
              </a:rPr>
              <a:t>년 데이터에는 </a:t>
            </a:r>
            <a:r>
              <a:rPr lang="en-US" altLang="ko-KR" sz="1100" dirty="0">
                <a:solidFill>
                  <a:schemeClr val="tx1"/>
                </a:solidFill>
              </a:rPr>
              <a:t>[8-2. </a:t>
            </a:r>
            <a:r>
              <a:rPr lang="ko-KR" altLang="en-US" sz="1100" dirty="0">
                <a:solidFill>
                  <a:schemeClr val="tx1"/>
                </a:solidFill>
              </a:rPr>
              <a:t>행정구역별 발전 설비 및 발전량</a:t>
            </a:r>
            <a:r>
              <a:rPr lang="en-US" altLang="ko-KR" sz="1100" dirty="0">
                <a:solidFill>
                  <a:schemeClr val="tx1"/>
                </a:solidFill>
              </a:rPr>
              <a:t>] sheet</a:t>
            </a:r>
            <a:r>
              <a:rPr lang="ko-KR" altLang="en-US" sz="1100" dirty="0">
                <a:solidFill>
                  <a:schemeClr val="tx1"/>
                </a:solidFill>
              </a:rPr>
              <a:t>가 없네요</a:t>
            </a:r>
            <a:r>
              <a:rPr lang="en-US" altLang="ko-KR" sz="1100" dirty="0">
                <a:solidFill>
                  <a:schemeClr val="tx1"/>
                </a:solidFill>
              </a:rPr>
              <a:t>. 2019</a:t>
            </a:r>
            <a:r>
              <a:rPr lang="ko-KR" altLang="en-US" sz="1100" dirty="0">
                <a:solidFill>
                  <a:schemeClr val="tx1"/>
                </a:solidFill>
              </a:rPr>
              <a:t>년 부터 그래프를 그려주세요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FC4691-A406-7469-6AAE-90B099D2003C}"/>
              </a:ext>
            </a:extLst>
          </p:cNvPr>
          <p:cNvSpPr/>
          <p:nvPr/>
        </p:nvSpPr>
        <p:spPr>
          <a:xfrm>
            <a:off x="3690673" y="2525499"/>
            <a:ext cx="1894788" cy="29085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" dirty="0"/>
              <a:t>[</a:t>
            </a:r>
            <a:r>
              <a:rPr lang="ko-KR" altLang="en-US" sz="600" dirty="0"/>
              <a:t>자료</a:t>
            </a:r>
            <a:r>
              <a:rPr lang="en-US" altLang="ko-KR" sz="600" dirty="0"/>
              <a:t>] </a:t>
            </a:r>
            <a:r>
              <a:rPr lang="ko-KR" altLang="en-US" sz="600" dirty="0"/>
              <a:t>한국전력통계 </a:t>
            </a:r>
            <a:endParaRPr lang="en-US" altLang="ko-KR" sz="600" dirty="0"/>
          </a:p>
          <a:p>
            <a:pPr algn="ctr"/>
            <a:r>
              <a:rPr lang="en-US" altLang="ko-KR" sz="600" dirty="0"/>
              <a:t>8-2. </a:t>
            </a:r>
            <a:r>
              <a:rPr lang="ko-KR" altLang="en-US" sz="600" dirty="0"/>
              <a:t>행정구역별 발전설비 및 발전량 </a:t>
            </a:r>
            <a:r>
              <a:rPr lang="en-US" altLang="ko-KR" sz="600" dirty="0"/>
              <a:t>(</a:t>
            </a:r>
            <a:r>
              <a:rPr lang="ko-KR" altLang="en-US" sz="600" dirty="0"/>
              <a:t>각 원별 칼럼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052F2AD-D43E-C38F-5D5D-6FD0B8326F30}"/>
              </a:ext>
            </a:extLst>
          </p:cNvPr>
          <p:cNvSpPr/>
          <p:nvPr/>
        </p:nvSpPr>
        <p:spPr>
          <a:xfrm>
            <a:off x="9112885" y="3662962"/>
            <a:ext cx="2560955" cy="654049"/>
          </a:xfrm>
          <a:prstGeom prst="wedgeRectCallout">
            <a:avLst>
              <a:gd name="adj1" fmla="val -57049"/>
              <a:gd name="adj2" fmla="val 9132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제가 </a:t>
            </a:r>
            <a:r>
              <a:rPr lang="en-US" altLang="ko-KR" sz="1100" dirty="0">
                <a:solidFill>
                  <a:schemeClr val="tx1"/>
                </a:solidFill>
              </a:rPr>
              <a:t>LNG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ko-KR" altLang="en-US" sz="1100" dirty="0" err="1">
                <a:solidFill>
                  <a:schemeClr val="tx1"/>
                </a:solidFill>
              </a:rPr>
              <a:t>표시해놓은</a:t>
            </a:r>
            <a:r>
              <a:rPr lang="ko-KR" altLang="en-US" sz="1100" dirty="0">
                <a:solidFill>
                  <a:schemeClr val="tx1"/>
                </a:solidFill>
              </a:rPr>
              <a:t> 것처럼 에너지원별로 해당하는 부분에 글씨가 박혀서 표시되면 좋을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38DB06-A016-F0B1-1D04-46A375414A08}"/>
              </a:ext>
            </a:extLst>
          </p:cNvPr>
          <p:cNvSpPr txBox="1"/>
          <p:nvPr/>
        </p:nvSpPr>
        <p:spPr>
          <a:xfrm>
            <a:off x="7081301" y="4626050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>
                    <a:alpha val="76000"/>
                  </a:schemeClr>
                </a:solidFill>
              </a:rPr>
              <a:t>LNG</a:t>
            </a:r>
          </a:p>
        </p:txBody>
      </p:sp>
    </p:spTree>
    <p:extLst>
      <p:ext uri="{BB962C8B-B14F-4D97-AF65-F5344CB8AC3E}">
        <p14:creationId xmlns:p14="http://schemas.microsoft.com/office/powerpoint/2010/main" val="37946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AABE9A-8921-6C4E-DA9D-9A9B8BDD7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95837AD-03E7-4559-E921-C661583293E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6516E0-1668-364B-02A5-0D3844349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4BC4E759-F33C-3874-6116-042FD32A6399}"/>
              </a:ext>
            </a:extLst>
          </p:cNvPr>
          <p:cNvSpPr/>
          <p:nvPr/>
        </p:nvSpPr>
        <p:spPr>
          <a:xfrm>
            <a:off x="8028168" y="300382"/>
            <a:ext cx="2936319" cy="2924956"/>
          </a:xfrm>
          <a:prstGeom prst="wedgeRectCallout">
            <a:avLst>
              <a:gd name="adj1" fmla="val -215371"/>
              <a:gd name="adj2" fmla="val -13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라벨 정리 필요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finalData_wReGen_GG.csv 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데이터 보시면 연료 칼럼의 </a:t>
            </a:r>
            <a:r>
              <a:rPr lang="en-US" altLang="ko-KR" sz="1100" dirty="0">
                <a:solidFill>
                  <a:schemeClr val="tx1"/>
                </a:solidFill>
              </a:rPr>
              <a:t>unique</a:t>
            </a:r>
            <a:r>
              <a:rPr lang="ko-KR" altLang="en-US" sz="1100" dirty="0">
                <a:solidFill>
                  <a:schemeClr val="tx1"/>
                </a:solidFill>
              </a:rPr>
              <a:t>값들은 아래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양수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가스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유류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석탄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IGCC</a:t>
            </a: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태양광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바이오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연료전지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수력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해양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폐기물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i="1" dirty="0">
                <a:solidFill>
                  <a:schemeClr val="tx1"/>
                </a:solidFill>
                <a:highlight>
                  <a:srgbClr val="00FFFF"/>
                </a:highlight>
              </a:rPr>
              <a:t>풍력 </a:t>
            </a:r>
            <a:endParaRPr lang="en-US" altLang="ko-KR" sz="1100" i="1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여기서 </a:t>
            </a:r>
            <a:r>
              <a:rPr lang="en-US" altLang="ko-KR" sz="1100" dirty="0">
                <a:solidFill>
                  <a:schemeClr val="tx1"/>
                </a:solidFill>
              </a:rPr>
              <a:t>IGCC ~ </a:t>
            </a:r>
            <a:r>
              <a:rPr lang="ko-KR" altLang="en-US" sz="1100" dirty="0">
                <a:solidFill>
                  <a:schemeClr val="tx1"/>
                </a:solidFill>
              </a:rPr>
              <a:t>풍력까지 </a:t>
            </a:r>
            <a:r>
              <a:rPr lang="en-US" altLang="ko-KR" sz="1100" dirty="0">
                <a:solidFill>
                  <a:schemeClr val="tx1"/>
                </a:solidFill>
              </a:rPr>
              <a:t>8</a:t>
            </a:r>
            <a:r>
              <a:rPr lang="ko-KR" altLang="en-US" sz="1100" dirty="0">
                <a:solidFill>
                  <a:schemeClr val="tx1"/>
                </a:solidFill>
              </a:rPr>
              <a:t>개 항목이 신재생에 포함이 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ko-KR" altLang="en-US" sz="1100" i="1" dirty="0">
              <a:solidFill>
                <a:schemeClr val="tx1"/>
              </a:solidFill>
            </a:endParaRP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74E890DC-349A-FE27-AE60-B6B63651BC1E}"/>
              </a:ext>
            </a:extLst>
          </p:cNvPr>
          <p:cNvSpPr/>
          <p:nvPr/>
        </p:nvSpPr>
        <p:spPr>
          <a:xfrm>
            <a:off x="3414436" y="850210"/>
            <a:ext cx="1473972" cy="332752"/>
          </a:xfrm>
          <a:prstGeom prst="wedgeRectCallout">
            <a:avLst>
              <a:gd name="adj1" fmla="val -125056"/>
              <a:gd name="adj2" fmla="val 30301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부문 </a:t>
            </a:r>
            <a:r>
              <a:rPr lang="en-US" altLang="ko-KR" sz="1100" dirty="0">
                <a:solidFill>
                  <a:schemeClr val="tx1"/>
                </a:solidFill>
              </a:rPr>
              <a:t>&gt; </a:t>
            </a:r>
            <a:r>
              <a:rPr lang="ko-KR" altLang="en-US" sz="1100" dirty="0">
                <a:solidFill>
                  <a:schemeClr val="tx1"/>
                </a:solidFill>
              </a:rPr>
              <a:t>연료 로 수정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2C1BD285-2AAB-B7A8-95D6-F120A90EA7FE}"/>
              </a:ext>
            </a:extLst>
          </p:cNvPr>
          <p:cNvSpPr/>
          <p:nvPr/>
        </p:nvSpPr>
        <p:spPr>
          <a:xfrm>
            <a:off x="8028168" y="4865950"/>
            <a:ext cx="1473972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EE94CCC-AD31-BF6B-FB3E-FEF523087A19}"/>
              </a:ext>
            </a:extLst>
          </p:cNvPr>
          <p:cNvSpPr/>
          <p:nvPr/>
        </p:nvSpPr>
        <p:spPr>
          <a:xfrm>
            <a:off x="1783741" y="5802357"/>
            <a:ext cx="4112843" cy="66839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/>
              <a:t>메일로 </a:t>
            </a:r>
            <a:r>
              <a:rPr lang="ko-KR" altLang="en-US" sz="1200" dirty="0" err="1"/>
              <a:t>전달드린</a:t>
            </a:r>
            <a:r>
              <a:rPr lang="ko-KR" altLang="en-US" sz="1200" dirty="0"/>
              <a:t> </a:t>
            </a:r>
            <a:r>
              <a:rPr lang="en-US" altLang="ko-KR" sz="1200" dirty="0"/>
              <a:t>data (finalData_wReGen_GG.csv)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87678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F2EF1-02DA-F157-BAB5-85D94A93A2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A2C6117-0187-7D5B-8425-E8B4D2EB05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D3E0F8-4720-B822-39EA-AF6DC4C9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73" y="1352790"/>
            <a:ext cx="7244987" cy="42797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25A207-DDF7-8188-DE4E-226A861196CD}"/>
              </a:ext>
            </a:extLst>
          </p:cNvPr>
          <p:cNvSpPr txBox="1"/>
          <p:nvPr/>
        </p:nvSpPr>
        <p:spPr>
          <a:xfrm>
            <a:off x="8207114" y="7620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E2AA7E65-70A3-2076-FE9A-AEE748BB4907}"/>
              </a:ext>
            </a:extLst>
          </p:cNvPr>
          <p:cNvSpPr/>
          <p:nvPr/>
        </p:nvSpPr>
        <p:spPr>
          <a:xfrm>
            <a:off x="7986672" y="20570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1AF21A5-339E-1287-D438-E17ACB58C2E5}"/>
              </a:ext>
            </a:extLst>
          </p:cNvPr>
          <p:cNvSpPr/>
          <p:nvPr/>
        </p:nvSpPr>
        <p:spPr>
          <a:xfrm>
            <a:off x="7576306" y="423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515C6E-5220-77EE-DB3B-DFB3F4EAA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08" y="2930545"/>
            <a:ext cx="4330542" cy="30460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0F024D-95A8-2927-96E7-31F6EBC3E91F}"/>
              </a:ext>
            </a:extLst>
          </p:cNvPr>
          <p:cNvSpPr txBox="1"/>
          <p:nvPr/>
        </p:nvSpPr>
        <p:spPr>
          <a:xfrm>
            <a:off x="9940926" y="1131412"/>
            <a:ext cx="2727324" cy="622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800" b="1" dirty="0"/>
              <a:t>부문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ko-KR" altLang="en-US" sz="800" b="1" dirty="0"/>
              <a:t>전체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신재생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석탄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가스 유류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양수</a:t>
            </a:r>
            <a:r>
              <a:rPr lang="en-US" altLang="ko-KR" sz="800" b="1" dirty="0"/>
              <a:t>, </a:t>
            </a:r>
            <a:r>
              <a:rPr lang="ko-KR" altLang="en-US" sz="800" b="1" dirty="0"/>
              <a:t>기타</a:t>
            </a:r>
            <a:endParaRPr lang="en-US" altLang="ko-KR" sz="800" b="1" dirty="0"/>
          </a:p>
          <a:p>
            <a:pPr lvl="1">
              <a:lnSpc>
                <a:spcPct val="150000"/>
              </a:lnSpc>
            </a:pPr>
            <a:r>
              <a:rPr lang="en-US" altLang="ko-KR" sz="800" b="1" dirty="0"/>
              <a:t>       </a:t>
            </a:r>
            <a:r>
              <a:rPr lang="ko-KR" altLang="en-US" sz="800" b="1" dirty="0"/>
              <a:t>신재생은 한번 더 하위 항목이 존재</a:t>
            </a:r>
            <a:r>
              <a:rPr lang="en-US" altLang="ko-KR" sz="800" b="1" dirty="0"/>
              <a:t>.</a:t>
            </a: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9A29EDB9-7E11-3083-518B-CE5F8E2F3B68}"/>
              </a:ext>
            </a:extLst>
          </p:cNvPr>
          <p:cNvSpPr/>
          <p:nvPr/>
        </p:nvSpPr>
        <p:spPr>
          <a:xfrm rot="4735874">
            <a:off x="10935179" y="20968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50119026-E5BA-C6A6-3C7B-0C1E4951CE8A}"/>
              </a:ext>
            </a:extLst>
          </p:cNvPr>
          <p:cNvSpPr/>
          <p:nvPr/>
        </p:nvSpPr>
        <p:spPr>
          <a:xfrm>
            <a:off x="3454495" y="282273"/>
            <a:ext cx="2560955" cy="434635"/>
          </a:xfrm>
          <a:prstGeom prst="wedgeRectCallout">
            <a:avLst>
              <a:gd name="adj1" fmla="val -14921"/>
              <a:gd name="adj2" fmla="val -68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 슬라이드와 같은 화면입니다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다른 요구사항 </a:t>
            </a:r>
            <a:r>
              <a:rPr lang="ko-KR" altLang="en-US" sz="1100" dirty="0" err="1">
                <a:solidFill>
                  <a:schemeClr val="tx1"/>
                </a:solidFill>
              </a:rPr>
              <a:t>정리해놨습니다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2865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BD3B-7C41-BB77-C0D3-7C7E5FBD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C514A6E-69B4-99A5-8610-F299FCF3716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64ACE9-B71D-2F2A-42C5-04F6D6028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248" y="1280160"/>
            <a:ext cx="8216335" cy="4953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14A756C-BDCE-6C62-F30D-354EA3ABA785}"/>
              </a:ext>
            </a:extLst>
          </p:cNvPr>
          <p:cNvSpPr/>
          <p:nvPr/>
        </p:nvSpPr>
        <p:spPr>
          <a:xfrm>
            <a:off x="5513568" y="3959170"/>
            <a:ext cx="2241440" cy="332752"/>
          </a:xfrm>
          <a:prstGeom prst="wedgeRectCallout">
            <a:avLst>
              <a:gd name="adj1" fmla="val -78529"/>
              <a:gd name="adj2" fmla="val 648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온실가스 배출량 </a:t>
            </a:r>
            <a:r>
              <a:rPr lang="en-US" altLang="ko-KR" sz="1100" dirty="0">
                <a:solidFill>
                  <a:schemeClr val="tx1"/>
                </a:solidFill>
              </a:rPr>
              <a:t>-&gt; </a:t>
            </a:r>
            <a:r>
              <a:rPr lang="ko-KR" altLang="en-US" sz="1100" dirty="0" err="1">
                <a:solidFill>
                  <a:schemeClr val="tx1"/>
                </a:solidFill>
              </a:rPr>
              <a:t>전력발전량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2668962E-293C-E585-F6FF-DFA3682FB585}"/>
              </a:ext>
            </a:extLst>
          </p:cNvPr>
          <p:cNvSpPr/>
          <p:nvPr/>
        </p:nvSpPr>
        <p:spPr>
          <a:xfrm>
            <a:off x="2963022" y="3840480"/>
            <a:ext cx="1473972" cy="243736"/>
          </a:xfrm>
          <a:prstGeom prst="wedgeRectCallout">
            <a:avLst>
              <a:gd name="adj1" fmla="val 39857"/>
              <a:gd name="adj2" fmla="val 1816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:GWh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6F4101B-00E2-8F62-EA1B-C4D8DAD38A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233" t="21019" r="29594" b="49426"/>
          <a:stretch/>
        </p:blipFill>
        <p:spPr>
          <a:xfrm>
            <a:off x="6276975" y="2333625"/>
            <a:ext cx="2068333" cy="1463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6346D4-D723-4543-38AC-EE78BD5B5A3E}"/>
              </a:ext>
            </a:extLst>
          </p:cNvPr>
          <p:cNvSpPr/>
          <p:nvPr/>
        </p:nvSpPr>
        <p:spPr>
          <a:xfrm>
            <a:off x="4110471" y="2284198"/>
            <a:ext cx="1985529" cy="1394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전력자립도 </a:t>
            </a:r>
            <a:r>
              <a:rPr lang="en-US" altLang="ko-KR" dirty="0">
                <a:solidFill>
                  <a:schemeClr val="tx1"/>
                </a:solidFill>
              </a:rPr>
              <a:t>(2023)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87%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발전량</a:t>
            </a:r>
            <a:r>
              <a:rPr lang="en-US" altLang="ko-KR" sz="1200" dirty="0">
                <a:solidFill>
                  <a:schemeClr val="tx1"/>
                </a:solidFill>
              </a:rPr>
              <a:t>: 15,102 GWh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소비량</a:t>
            </a:r>
            <a:r>
              <a:rPr lang="en-US" altLang="ko-KR" sz="1200" dirty="0">
                <a:solidFill>
                  <a:schemeClr val="tx1"/>
                </a:solidFill>
              </a:rPr>
              <a:t>: 17,351 GWh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EDA244-D8AE-5DDA-3F5D-B6519A7D927F}"/>
              </a:ext>
            </a:extLst>
          </p:cNvPr>
          <p:cNvSpPr/>
          <p:nvPr/>
        </p:nvSpPr>
        <p:spPr>
          <a:xfrm>
            <a:off x="3895986" y="-2333808"/>
            <a:ext cx="8134089" cy="261846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소비자료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에너지 수급통계</a:t>
            </a:r>
            <a:endParaRPr lang="en-US" altLang="ko-KR" sz="1200" dirty="0"/>
          </a:p>
          <a:p>
            <a:pPr algn="ctr"/>
            <a:r>
              <a:rPr lang="ko-KR" altLang="en-US" sz="1200" dirty="0"/>
              <a:t>전력</a:t>
            </a:r>
            <a:r>
              <a:rPr lang="en-US" altLang="ko-KR" sz="1200" dirty="0"/>
              <a:t> </a:t>
            </a:r>
            <a:r>
              <a:rPr lang="ko-KR" altLang="en-US" sz="1200" dirty="0"/>
              <a:t>칼럼</a:t>
            </a:r>
            <a:endParaRPr lang="en-US" altLang="ko-KR" sz="1200" dirty="0"/>
          </a:p>
          <a:p>
            <a:pPr algn="ctr"/>
            <a:r>
              <a:rPr lang="ko-KR" altLang="en-US" sz="1200" dirty="0"/>
              <a:t>단위가 </a:t>
            </a:r>
            <a:r>
              <a:rPr lang="en-US" altLang="ko-KR" sz="1200" dirty="0"/>
              <a:t>1000toe</a:t>
            </a:r>
            <a:r>
              <a:rPr lang="ko-KR" altLang="en-US" sz="1200" dirty="0"/>
              <a:t>라고 되어 있는데 </a:t>
            </a:r>
            <a:r>
              <a:rPr lang="en-US" altLang="ko-KR" sz="1200" dirty="0"/>
              <a:t>GWh</a:t>
            </a:r>
            <a:r>
              <a:rPr lang="ko-KR" altLang="en-US" sz="1200" dirty="0"/>
              <a:t>단위로 바꾸어야 합니다</a:t>
            </a:r>
            <a:r>
              <a:rPr lang="en-US" altLang="ko-KR" sz="1200" dirty="0"/>
              <a:t>.</a:t>
            </a:r>
          </a:p>
          <a:p>
            <a:pPr algn="ctr"/>
            <a:endParaRPr lang="en-US" altLang="ko-KR" sz="1200" dirty="0"/>
          </a:p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전력 발전량자료</a:t>
            </a:r>
            <a:r>
              <a:rPr lang="en-US" altLang="ko-KR" sz="1200" dirty="0"/>
              <a:t>] finalData_wReGen.csv </a:t>
            </a:r>
            <a:r>
              <a:rPr lang="ko-KR" altLang="en-US" sz="1200" dirty="0"/>
              <a:t>데이터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 err="1"/>
              <a:t>시군별</a:t>
            </a:r>
            <a:r>
              <a:rPr lang="ko-KR" altLang="en-US" sz="1200" dirty="0"/>
              <a:t> 발전량 합계</a:t>
            </a:r>
            <a:endParaRPr lang="en-US" altLang="ko-KR" sz="1200" dirty="0"/>
          </a:p>
          <a:p>
            <a:pPr algn="ctr"/>
            <a:endParaRPr lang="en-US" altLang="ko-KR" sz="1200" dirty="0"/>
          </a:p>
          <a:p>
            <a:pPr algn="ctr"/>
            <a:r>
              <a:rPr lang="ko-KR" altLang="en-US" sz="1200" dirty="0"/>
              <a:t>평택시를 예로 들면</a:t>
            </a:r>
            <a:r>
              <a:rPr lang="en-US" altLang="ko-KR" sz="1200" dirty="0"/>
              <a:t>, </a:t>
            </a:r>
            <a:r>
              <a:rPr lang="ko-KR" altLang="en-US" sz="1200" dirty="0"/>
              <a:t>평택시의 </a:t>
            </a:r>
            <a:r>
              <a:rPr lang="en-US" altLang="ko-KR" sz="1200" dirty="0"/>
              <a:t>2022</a:t>
            </a:r>
            <a:r>
              <a:rPr lang="ko-KR" altLang="en-US" sz="1200" dirty="0"/>
              <a:t>년 전력소비량은 </a:t>
            </a:r>
            <a:r>
              <a:rPr lang="en-US" altLang="ko-KR" sz="1200" dirty="0"/>
              <a:t>1,492 (1000toe) </a:t>
            </a:r>
            <a:r>
              <a:rPr lang="ko-KR" altLang="en-US" sz="1200" dirty="0"/>
              <a:t>이고</a:t>
            </a:r>
            <a:r>
              <a:rPr lang="en-US" altLang="ko-KR" sz="1200" dirty="0"/>
              <a:t>,</a:t>
            </a:r>
          </a:p>
          <a:p>
            <a:pPr algn="ctr"/>
            <a:r>
              <a:rPr lang="ko-KR" altLang="en-US" sz="1200" dirty="0" err="1"/>
              <a:t>전력발전량은</a:t>
            </a:r>
            <a:r>
              <a:rPr lang="ko-KR" altLang="en-US" sz="1200" dirty="0"/>
              <a:t> </a:t>
            </a:r>
            <a:r>
              <a:rPr lang="en-US" altLang="ko-KR" sz="1200" dirty="0"/>
              <a:t>15,102(GWh)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우선 단위를 통일해야 합니다</a:t>
            </a:r>
            <a:r>
              <a:rPr lang="en-US" altLang="ko-KR" sz="1200" dirty="0"/>
              <a:t>. </a:t>
            </a:r>
            <a:r>
              <a:rPr lang="ko-KR" altLang="en-US" sz="1200" dirty="0"/>
              <a:t>전력소비량 단위가 </a:t>
            </a:r>
            <a:r>
              <a:rPr lang="en-US" altLang="ko-KR" sz="1200" dirty="0"/>
              <a:t>(1000toe)</a:t>
            </a:r>
            <a:r>
              <a:rPr lang="ko-KR" altLang="en-US" sz="1200" dirty="0"/>
              <a:t>이므로 </a:t>
            </a:r>
            <a:r>
              <a:rPr lang="en-US" altLang="ko-KR" sz="1200" dirty="0"/>
              <a:t>GWh</a:t>
            </a:r>
            <a:r>
              <a:rPr lang="ko-KR" altLang="en-US" sz="1200" dirty="0"/>
              <a:t>로 바꾸겠습니다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en-US" altLang="ko-KR" sz="1200" dirty="0"/>
              <a:t>1 (1000toe)</a:t>
            </a:r>
            <a:r>
              <a:rPr lang="ko-KR" altLang="en-US" sz="1200" dirty="0"/>
              <a:t>는 </a:t>
            </a:r>
            <a:r>
              <a:rPr lang="en-US" altLang="ko-KR" sz="1200" dirty="0"/>
              <a:t>11.63</a:t>
            </a:r>
            <a:r>
              <a:rPr lang="ko-KR" altLang="en-US" sz="1200" dirty="0"/>
              <a:t> </a:t>
            </a:r>
            <a:r>
              <a:rPr lang="en-US" altLang="ko-KR" sz="1200" dirty="0"/>
              <a:t>(GWh)</a:t>
            </a:r>
            <a:r>
              <a:rPr lang="ko-KR" altLang="en-US" sz="1200" dirty="0"/>
              <a:t>과 같습니다</a:t>
            </a:r>
            <a:r>
              <a:rPr lang="en-US" altLang="ko-KR" sz="1200" dirty="0"/>
              <a:t>.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1,492 (1000toe) * 11.63(GWh/1000toe) = 17,351 (GWh)</a:t>
            </a:r>
          </a:p>
          <a:p>
            <a:pPr algn="ctr"/>
            <a:r>
              <a:rPr lang="ko-KR" altLang="en-US" sz="1200" dirty="0"/>
              <a:t>따라서 </a:t>
            </a:r>
            <a:r>
              <a:rPr lang="en-US" altLang="ko-KR" sz="1200" dirty="0"/>
              <a:t>2022</a:t>
            </a:r>
            <a:r>
              <a:rPr lang="ko-KR" altLang="en-US" sz="1200" dirty="0"/>
              <a:t>년 평택시 전력자립도는 </a:t>
            </a:r>
            <a:r>
              <a:rPr lang="en-US" altLang="ko-KR" sz="1200" dirty="0"/>
              <a:t>15102(GWh)/17351(GWh) = 87% 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</a:p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58190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DB52F-4379-10D5-11AF-67FBCF89B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D64D97-4BCA-60DC-E7E0-3EDDB99B439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전력발전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0E5C9595-7CAA-9C94-271F-71513751FC75}"/>
              </a:ext>
            </a:extLst>
          </p:cNvPr>
          <p:cNvSpPr/>
          <p:nvPr/>
        </p:nvSpPr>
        <p:spPr>
          <a:xfrm>
            <a:off x="6207050" y="893337"/>
            <a:ext cx="6496197" cy="1075164"/>
          </a:xfrm>
          <a:prstGeom prst="wedgeRectCallout">
            <a:avLst>
              <a:gd name="adj1" fmla="val -62741"/>
              <a:gd name="adj2" fmla="val 31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전력 발전 현황을 국가 전체 맥락에서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경기도는 국내 전체 발전량의 </a:t>
            </a:r>
            <a:r>
              <a:rPr lang="en-US" altLang="ko-KR" sz="1100" dirty="0">
                <a:solidFill>
                  <a:schemeClr val="tx1"/>
                </a:solidFill>
              </a:rPr>
              <a:t>14.4%</a:t>
            </a:r>
            <a:r>
              <a:rPr lang="ko-KR" altLang="en-US" sz="1100" dirty="0">
                <a:solidFill>
                  <a:schemeClr val="tx1"/>
                </a:solidFill>
              </a:rPr>
              <a:t>를 차지하며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전국 </a:t>
            </a:r>
            <a:r>
              <a:rPr lang="en-US" altLang="ko-KR" sz="1100" dirty="0">
                <a:solidFill>
                  <a:schemeClr val="tx1"/>
                </a:solidFill>
              </a:rPr>
              <a:t>17</a:t>
            </a:r>
            <a:r>
              <a:rPr lang="ko-KR" altLang="en-US" sz="1100" dirty="0">
                <a:solidFill>
                  <a:schemeClr val="tx1"/>
                </a:solidFill>
              </a:rPr>
              <a:t>개 시도 중 세 </a:t>
            </a:r>
            <a:r>
              <a:rPr lang="ko-KR" altLang="en-US" sz="1100" dirty="0" err="1">
                <a:solidFill>
                  <a:schemeClr val="tx1"/>
                </a:solidFill>
              </a:rPr>
              <a:t>번째로</a:t>
            </a:r>
            <a:r>
              <a:rPr lang="ko-KR" altLang="en-US" sz="1100" dirty="0">
                <a:solidFill>
                  <a:schemeClr val="tx1"/>
                </a:solidFill>
              </a:rPr>
              <a:t> 많은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발전량을 기여하고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특히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국내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48.3%</a:t>
            </a:r>
            <a:r>
              <a:rPr lang="ko-KR" altLang="en-US" sz="1100" dirty="0">
                <a:solidFill>
                  <a:schemeClr val="tx1"/>
                </a:solidFill>
              </a:rPr>
              <a:t>가 경기도가 차지하고 </a:t>
            </a:r>
            <a:r>
              <a:rPr lang="ko-KR" altLang="en-US" sz="1100" dirty="0" err="1">
                <a:solidFill>
                  <a:schemeClr val="tx1"/>
                </a:solidFill>
              </a:rPr>
              <a:t>있을만큼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타 지역에 비해 </a:t>
            </a:r>
            <a:r>
              <a:rPr lang="ko-KR" altLang="en-US" sz="1100" dirty="0" err="1">
                <a:solidFill>
                  <a:schemeClr val="tx1"/>
                </a:solidFill>
              </a:rPr>
              <a:t>가스발전량이</a:t>
            </a:r>
            <a:r>
              <a:rPr lang="ko-KR" altLang="en-US" sz="1100" dirty="0">
                <a:solidFill>
                  <a:schemeClr val="tx1"/>
                </a:solidFill>
              </a:rPr>
              <a:t> 많습니다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DD7B57-91A5-1134-B00A-5D56558A2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7" y="1111123"/>
            <a:ext cx="5283472" cy="768389"/>
          </a:xfrm>
          <a:prstGeom prst="rect">
            <a:avLst/>
          </a:prstGeom>
        </p:spPr>
      </p:pic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A747EEE9-9710-4431-ADAA-81CADEC6848E}"/>
              </a:ext>
            </a:extLst>
          </p:cNvPr>
          <p:cNvSpPr/>
          <p:nvPr/>
        </p:nvSpPr>
        <p:spPr>
          <a:xfrm>
            <a:off x="6096000" y="2211880"/>
            <a:ext cx="6496197" cy="1075164"/>
          </a:xfrm>
          <a:prstGeom prst="wedgeRectCallout">
            <a:avLst>
              <a:gd name="adj1" fmla="val -107706"/>
              <a:gd name="adj2" fmla="val -4286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전력 발전량과 소비량을 함께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2022</a:t>
            </a:r>
            <a:r>
              <a:rPr lang="ko-KR" altLang="en-US" sz="1100" dirty="0">
                <a:solidFill>
                  <a:schemeClr val="tx1"/>
                </a:solidFill>
              </a:rPr>
              <a:t>년 기준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경기도의 전력자급률은 </a:t>
            </a:r>
            <a:r>
              <a:rPr lang="en-US" altLang="ko-KR" sz="1100" dirty="0">
                <a:solidFill>
                  <a:schemeClr val="tx1"/>
                </a:solidFill>
              </a:rPr>
              <a:t>61.04%</a:t>
            </a:r>
            <a:r>
              <a:rPr lang="ko-KR" altLang="en-US" sz="1100" dirty="0">
                <a:solidFill>
                  <a:schemeClr val="tx1"/>
                </a:solidFill>
              </a:rPr>
              <a:t>로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다른 시도에 비교적 낮은 편 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CD970E8-D66C-5FB2-AAA8-1AA1C964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529"/>
          <a:stretch/>
        </p:blipFill>
        <p:spPr>
          <a:xfrm>
            <a:off x="614937" y="2211880"/>
            <a:ext cx="1658364" cy="98006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8B51491-ADFB-C146-92BE-951D2C257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19" y="3666055"/>
            <a:ext cx="3124361" cy="730288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D79B5790-C308-9BF5-B976-6D87EEE6E014}"/>
              </a:ext>
            </a:extLst>
          </p:cNvPr>
          <p:cNvSpPr/>
          <p:nvPr/>
        </p:nvSpPr>
        <p:spPr>
          <a:xfrm>
            <a:off x="5833109" y="3570957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앞서 살펴본 경기도를 포함한 전국 시도의 전력 수요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공급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자급률을 지난 </a:t>
            </a:r>
            <a:r>
              <a:rPr lang="en-US" altLang="ko-KR" sz="1400" b="1" dirty="0">
                <a:solidFill>
                  <a:schemeClr val="tx1"/>
                </a:solidFill>
              </a:rPr>
              <a:t>12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 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A2E83F1-F16A-23D1-4C8D-E74E4ABD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719" y="4603819"/>
            <a:ext cx="3283119" cy="749339"/>
          </a:xfrm>
          <a:prstGeom prst="rect">
            <a:avLst/>
          </a:prstGeom>
        </p:spPr>
      </p:pic>
      <p:sp>
        <p:nvSpPr>
          <p:cNvPr id="23" name="말풍선: 사각형 22">
            <a:extLst>
              <a:ext uri="{FF2B5EF4-FFF2-40B4-BE49-F238E27FC236}">
                <a16:creationId xmlns:a16="http://schemas.microsoft.com/office/drawing/2014/main" id="{9FA7EDE4-F8F6-0D04-0224-692010F9EA56}"/>
              </a:ext>
            </a:extLst>
          </p:cNvPr>
          <p:cNvSpPr/>
          <p:nvPr/>
        </p:nvSpPr>
        <p:spPr>
          <a:xfrm>
            <a:off x="5833109" y="4618129"/>
            <a:ext cx="7021977" cy="720718"/>
          </a:xfrm>
          <a:prstGeom prst="wedgeRectCallout">
            <a:avLst>
              <a:gd name="adj1" fmla="val -83856"/>
              <a:gd name="adj2" fmla="val 716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경기도의 발전 에너지원 구성 변화를 최근 </a:t>
            </a:r>
            <a:r>
              <a:rPr lang="en-US" altLang="ko-KR" sz="1400" b="1" dirty="0">
                <a:solidFill>
                  <a:schemeClr val="tx1"/>
                </a:solidFill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</a:rPr>
              <a:t>년간 시계열로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B64FF51A-B8EF-F871-2ACF-6ABE9DCA3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19" y="5598736"/>
            <a:ext cx="4388076" cy="635033"/>
          </a:xfrm>
          <a:prstGeom prst="rect">
            <a:avLst/>
          </a:prstGeom>
        </p:spPr>
      </p:pic>
      <p:sp>
        <p:nvSpPr>
          <p:cNvPr id="26" name="말풍선: 사각형 25">
            <a:extLst>
              <a:ext uri="{FF2B5EF4-FFF2-40B4-BE49-F238E27FC236}">
                <a16:creationId xmlns:a16="http://schemas.microsoft.com/office/drawing/2014/main" id="{B1CADF9B-DE89-6B01-40F3-E4ACD2AD67F7}"/>
              </a:ext>
            </a:extLst>
          </p:cNvPr>
          <p:cNvSpPr/>
          <p:nvPr/>
        </p:nvSpPr>
        <p:spPr>
          <a:xfrm>
            <a:off x="5694716" y="5568665"/>
            <a:ext cx="9405584" cy="876302"/>
          </a:xfrm>
          <a:prstGeom prst="wedgeRectCallout">
            <a:avLst>
              <a:gd name="adj1" fmla="val -56395"/>
              <a:gd name="adj2" fmla="val -839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전체 시군의 전력 발전 현황을 종합적으로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400" dirty="0">
                <a:solidFill>
                  <a:schemeClr val="tx1"/>
                </a:solidFill>
              </a:rPr>
              <a:t>평택</a:t>
            </a:r>
            <a:r>
              <a:rPr lang="en-US" altLang="ko-KR" sz="1400" dirty="0">
                <a:solidFill>
                  <a:schemeClr val="tx1"/>
                </a:solidFill>
              </a:rPr>
              <a:t>,</a:t>
            </a:r>
            <a:r>
              <a:rPr lang="ko-KR" altLang="en-US" sz="1400" dirty="0">
                <a:solidFill>
                  <a:schemeClr val="tx1"/>
                </a:solidFill>
              </a:rPr>
              <a:t> 파주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포천</a:t>
            </a:r>
            <a:r>
              <a:rPr lang="en-US" altLang="ko-KR" sz="1400" dirty="0">
                <a:solidFill>
                  <a:schemeClr val="tx1"/>
                </a:solidFill>
              </a:rPr>
              <a:t>, </a:t>
            </a:r>
            <a:r>
              <a:rPr lang="ko-KR" altLang="en-US" sz="1400" dirty="0">
                <a:solidFill>
                  <a:schemeClr val="tx1"/>
                </a:solidFill>
              </a:rPr>
              <a:t>동두천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>
                <a:solidFill>
                  <a:schemeClr val="tx1"/>
                </a:solidFill>
              </a:rPr>
              <a:t>지역의 발전량이 두드러집니다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앞서 언급한 네 시군 중 세개의 시군이 북부에 위치하고 있습니다</a:t>
            </a:r>
            <a:r>
              <a:rPr lang="en-US" altLang="ko-KR" sz="1400" dirty="0">
                <a:solidFill>
                  <a:schemeClr val="tx1"/>
                </a:solidFill>
              </a:rPr>
              <a:t>. </a:t>
            </a:r>
            <a:r>
              <a:rPr lang="ko-KR" altLang="en-US" sz="1400" dirty="0">
                <a:solidFill>
                  <a:schemeClr val="tx1"/>
                </a:solidFill>
              </a:rPr>
              <a:t>해당 </a:t>
            </a:r>
            <a:r>
              <a:rPr lang="ko-KR" altLang="en-US" sz="1400" dirty="0" err="1">
                <a:solidFill>
                  <a:schemeClr val="tx1"/>
                </a:solidFill>
              </a:rPr>
              <a:t>지역들에는</a:t>
            </a:r>
            <a:r>
              <a:rPr lang="ko-KR" altLang="en-US" sz="1400" dirty="0">
                <a:solidFill>
                  <a:schemeClr val="tx1"/>
                </a:solidFill>
              </a:rPr>
              <a:t> 가스 발전소가 </a:t>
            </a:r>
            <a:r>
              <a:rPr lang="ko-KR" altLang="en-US" sz="1400" dirty="0" err="1">
                <a:solidFill>
                  <a:schemeClr val="tx1"/>
                </a:solidFill>
              </a:rPr>
              <a:t>위치해있습니다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81485A-6A0F-256A-18EF-408DAEF1E8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770" y="6749156"/>
            <a:ext cx="4369025" cy="742988"/>
          </a:xfrm>
          <a:prstGeom prst="rect">
            <a:avLst/>
          </a:prstGeom>
        </p:spPr>
      </p:pic>
      <p:sp>
        <p:nvSpPr>
          <p:cNvPr id="29" name="말풍선: 사각형 28">
            <a:extLst>
              <a:ext uri="{FF2B5EF4-FFF2-40B4-BE49-F238E27FC236}">
                <a16:creationId xmlns:a16="http://schemas.microsoft.com/office/drawing/2014/main" id="{68B3A916-E389-6FD0-6E89-F4CEF226C351}"/>
              </a:ext>
            </a:extLst>
          </p:cNvPr>
          <p:cNvSpPr/>
          <p:nvPr/>
        </p:nvSpPr>
        <p:spPr>
          <a:xfrm>
            <a:off x="5746224" y="6825420"/>
            <a:ext cx="8084076" cy="720718"/>
          </a:xfrm>
          <a:prstGeom prst="wedgeRectCallout">
            <a:avLst>
              <a:gd name="adj1" fmla="val -60706"/>
              <a:gd name="adj2" fmla="val 1244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경기도 각 </a:t>
            </a:r>
            <a:r>
              <a:rPr lang="ko-KR" altLang="en-US" sz="1400" b="1" dirty="0" err="1">
                <a:solidFill>
                  <a:schemeClr val="tx1"/>
                </a:solidFill>
              </a:rPr>
              <a:t>시군별</a:t>
            </a:r>
            <a:r>
              <a:rPr lang="ko-KR" altLang="en-US" sz="1400" b="1" dirty="0">
                <a:solidFill>
                  <a:schemeClr val="tx1"/>
                </a:solidFill>
              </a:rPr>
              <a:t> 전력발전 현황을 세부적으로 살펴봅니다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92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B64D8-0F8A-455F-A95A-6F8EA708B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76D4E7D-7EA6-F12D-E91F-9D020736DE1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전력발전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B2766-CEF9-34A9-FFAE-A29FA7DF1F25}"/>
              </a:ext>
            </a:extLst>
          </p:cNvPr>
          <p:cNvSpPr txBox="1"/>
          <p:nvPr/>
        </p:nvSpPr>
        <p:spPr>
          <a:xfrm>
            <a:off x="4083050" y="1534006"/>
            <a:ext cx="6463030" cy="35163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전력발전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 </a:t>
            </a:r>
            <a:r>
              <a:rPr lang="en-US" altLang="ko-KR" sz="1100" dirty="0"/>
              <a:t>(</a:t>
            </a:r>
            <a:r>
              <a:rPr lang="ko-KR" altLang="en-US" sz="1100" dirty="0"/>
              <a:t>해당 시군만 클릭</a:t>
            </a:r>
            <a:r>
              <a:rPr lang="en-US" altLang="ko-KR" sz="1100" dirty="0"/>
              <a:t>, </a:t>
            </a:r>
            <a:r>
              <a:rPr lang="ko-KR" altLang="en-US" sz="1100" dirty="0"/>
              <a:t>해당 연도만 클릭 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9271B5-84AE-8782-17A3-41659EF56E51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3BFD6B-C84E-7D88-543A-705821AB6211}"/>
              </a:ext>
            </a:extLst>
          </p:cNvPr>
          <p:cNvSpPr txBox="1"/>
          <p:nvPr/>
        </p:nvSpPr>
        <p:spPr>
          <a:xfrm>
            <a:off x="206178" y="4400664"/>
            <a:ext cx="661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>
                <a:hlinkClick r:id="rId3"/>
              </a:rPr>
              <a:t>https://www.knrec.or.kr/biz/statistics/supply/supply02_03_li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71128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273E59-79E8-0B32-F462-4B609CDD5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FC20DA-F06D-C6BD-5021-5975FC7C569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전력발전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2E4D4B-9B5D-D20A-8BCF-9160D7B0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FA141-6EDF-8E19-6260-38A964BB1BD0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전력발전 선택 하면 테이블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043643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chemeClr val="bg1"/>
                </a:solidFill>
              </a:rPr>
              <a:t>에너지 현황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391824" y="3097367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경기도의 에너지 수요와 전력 공급을 다양한 시각자료를 통해 직관적으로 이해할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전국 </a:t>
            </a:r>
            <a:r>
              <a:rPr lang="en-US" altLang="ko-KR" sz="700" dirty="0">
                <a:solidFill>
                  <a:schemeClr val="bg1"/>
                </a:solidFill>
              </a:rPr>
              <a:t>17</a:t>
            </a:r>
            <a:r>
              <a:rPr lang="ko-KR" altLang="en-US" sz="700" dirty="0">
                <a:solidFill>
                  <a:schemeClr val="bg1"/>
                </a:solidFill>
              </a:rPr>
              <a:t>개 시도 중 경기도의 특성과 더불어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도내 </a:t>
            </a:r>
            <a:r>
              <a:rPr lang="en-US" altLang="ko-KR" sz="700" dirty="0">
                <a:solidFill>
                  <a:schemeClr val="bg1"/>
                </a:solidFill>
              </a:rPr>
              <a:t>31</a:t>
            </a:r>
            <a:r>
              <a:rPr lang="ko-KR" altLang="en-US" sz="700" dirty="0">
                <a:solidFill>
                  <a:schemeClr val="bg1"/>
                </a:solidFill>
              </a:rPr>
              <a:t>개 </a:t>
            </a:r>
            <a:r>
              <a:rPr lang="ko-KR" altLang="en-US" sz="700" dirty="0" err="1">
                <a:solidFill>
                  <a:schemeClr val="bg1"/>
                </a:solidFill>
              </a:rPr>
              <a:t>시군별</a:t>
            </a:r>
            <a:r>
              <a:rPr lang="ko-KR" altLang="en-US" sz="700" dirty="0">
                <a:solidFill>
                  <a:schemeClr val="bg1"/>
                </a:solidFill>
              </a:rPr>
              <a:t> 세부 특징도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부문별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에너지원별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시계열 데이터를 통해 보다 구체적인 소비 패턴을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전력의 공급과 수요를 함께 분석함으로써 전력 자급률도 확인할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도내 지역별 에너지 바우처 발급현황을 살펴보고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에너지 사용이 어려운 가구를 위한 정책을 안내 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  <a:r>
              <a:rPr lang="ko-KR" altLang="en-US" sz="700" dirty="0">
                <a:solidFill>
                  <a:schemeClr val="bg1"/>
                </a:solidFill>
              </a:rPr>
              <a:t>사용자는 이 플랫폼을 통해 경기도의 에너지 현황을 종합적으로 이해하고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다양한 정책 수립 및 사업 추진에 필요한 기초자료로 활용할 수 있습니다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361946"/>
            <a:ext cx="338119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경기도의 에너지 수요와 공급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재생에너지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에너지복지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>
                <a:solidFill>
                  <a:schemeClr val="bg1"/>
                </a:solidFill>
              </a:rPr>
              <a:t>현황을 한눈에 파악할 수 있습니다</a:t>
            </a:r>
            <a:r>
              <a:rPr lang="en-US" altLang="ko-KR" sz="1200" dirty="0">
                <a:solidFill>
                  <a:schemeClr val="bg1"/>
                </a:solidFill>
              </a:rPr>
              <a:t>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664209" y="219714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664209" y="2777520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80F23EF-A32A-A9BF-441D-0B889388D619}"/>
              </a:ext>
            </a:extLst>
          </p:cNvPr>
          <p:cNvGrpSpPr/>
          <p:nvPr/>
        </p:nvGrpSpPr>
        <p:grpSpPr>
          <a:xfrm>
            <a:off x="8691452" y="2835537"/>
            <a:ext cx="3012379" cy="467025"/>
            <a:chOff x="8634549" y="1437155"/>
            <a:chExt cx="3012379" cy="467025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CDB6248-4A07-CEF1-F384-CD899BD96B8E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신재생에너지 발전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B8BEAB4-0922-EA55-D002-406FF4C6CCF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 신재생에너지 보급 현황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133350" y="4210798"/>
            <a:ext cx="664057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소비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919785B-7E34-DA1F-3400-E6909302C452}"/>
              </a:ext>
            </a:extLst>
          </p:cNvPr>
          <p:cNvCxnSpPr>
            <a:cxnSpLocks/>
          </p:cNvCxnSpPr>
          <p:nvPr/>
        </p:nvCxnSpPr>
        <p:spPr>
          <a:xfrm>
            <a:off x="8664209" y="337098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B0A205-A25B-EE71-7188-0A88EE25CC7A}"/>
              </a:ext>
            </a:extLst>
          </p:cNvPr>
          <p:cNvGrpSpPr/>
          <p:nvPr/>
        </p:nvGrpSpPr>
        <p:grpSpPr>
          <a:xfrm>
            <a:off x="8691452" y="3429000"/>
            <a:ext cx="3012379" cy="467025"/>
            <a:chOff x="8634549" y="1437155"/>
            <a:chExt cx="3012379" cy="46702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3A822F-FC35-48C2-D502-7972DC9ED818}"/>
                </a:ext>
              </a:extLst>
            </p:cNvPr>
            <p:cNvSpPr txBox="1"/>
            <p:nvPr/>
          </p:nvSpPr>
          <p:spPr>
            <a:xfrm>
              <a:off x="8634549" y="1437155"/>
              <a:ext cx="190034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바우처 발급 현황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74E221E-5272-0DED-80D8-92E217154E43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절기별 발급가구와 비중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발급액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현황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A46E2FA-2D2A-C2C4-4206-29F0B03E5161}"/>
              </a:ext>
            </a:extLst>
          </p:cNvPr>
          <p:cNvSpPr txBox="1"/>
          <p:nvPr/>
        </p:nvSpPr>
        <p:spPr>
          <a:xfrm>
            <a:off x="791463" y="4210797"/>
            <a:ext cx="576940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전력 공급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684AD0-0D36-CB7E-88D6-4CB306E49018}"/>
              </a:ext>
            </a:extLst>
          </p:cNvPr>
          <p:cNvSpPr txBox="1"/>
          <p:nvPr/>
        </p:nvSpPr>
        <p:spPr>
          <a:xfrm>
            <a:off x="1390313" y="4210797"/>
            <a:ext cx="947258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신재생에너지 공급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5195C3-43F0-0EE5-3862-1C741759A60D}"/>
              </a:ext>
            </a:extLst>
          </p:cNvPr>
          <p:cNvSpPr txBox="1"/>
          <p:nvPr/>
        </p:nvSpPr>
        <p:spPr>
          <a:xfrm>
            <a:off x="2393800" y="4233371"/>
            <a:ext cx="1174859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700" dirty="0"/>
              <a:t>에너지 바우처 발급 현황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83AE03-ED49-65A4-460D-9F90EE7CA151}"/>
              </a:ext>
            </a:extLst>
          </p:cNvPr>
          <p:cNvSpPr txBox="1"/>
          <p:nvPr/>
        </p:nvSpPr>
        <p:spPr>
          <a:xfrm>
            <a:off x="254387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7F04A3-0800-60FE-C77B-EFBDFF78C5CB}"/>
              </a:ext>
            </a:extLst>
          </p:cNvPr>
          <p:cNvSpPr txBox="1"/>
          <p:nvPr/>
        </p:nvSpPr>
        <p:spPr>
          <a:xfrm>
            <a:off x="927288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50C823-9BF1-1822-7E9D-C223805A2D35}"/>
              </a:ext>
            </a:extLst>
          </p:cNvPr>
          <p:cNvSpPr txBox="1"/>
          <p:nvPr/>
        </p:nvSpPr>
        <p:spPr>
          <a:xfrm>
            <a:off x="1535842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953C11-B3FD-8FAA-ED7F-7761F91AB972}"/>
              </a:ext>
            </a:extLst>
          </p:cNvPr>
          <p:cNvSpPr txBox="1"/>
          <p:nvPr/>
        </p:nvSpPr>
        <p:spPr>
          <a:xfrm>
            <a:off x="2117344" y="3731514"/>
            <a:ext cx="428802" cy="2000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endParaRPr lang="ko-KR" altLang="en-US" sz="700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60F32B3-6CCE-B01D-2C13-17858E43059E}"/>
              </a:ext>
            </a:extLst>
          </p:cNvPr>
          <p:cNvCxnSpPr>
            <a:cxnSpLocks/>
            <a:stCxn id="27" idx="2"/>
            <a:endCxn id="6" idx="0"/>
          </p:cNvCxnSpPr>
          <p:nvPr/>
        </p:nvCxnSpPr>
        <p:spPr>
          <a:xfrm flipH="1">
            <a:off x="465379" y="3931569"/>
            <a:ext cx="3409" cy="279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213E937-C7D5-BE90-31BC-AB56397A1064}"/>
              </a:ext>
            </a:extLst>
          </p:cNvPr>
          <p:cNvCxnSpPr>
            <a:cxnSpLocks/>
            <a:stCxn id="28" idx="2"/>
            <a:endCxn id="24" idx="0"/>
          </p:cNvCxnSpPr>
          <p:nvPr/>
        </p:nvCxnSpPr>
        <p:spPr>
          <a:xfrm flipH="1">
            <a:off x="1079933" y="3931569"/>
            <a:ext cx="61756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F2EBB4EC-74E0-198F-7AA1-02ADFA5BE113}"/>
              </a:ext>
            </a:extLst>
          </p:cNvPr>
          <p:cNvCxnSpPr>
            <a:cxnSpLocks/>
            <a:stCxn id="35" idx="2"/>
            <a:endCxn id="25" idx="0"/>
          </p:cNvCxnSpPr>
          <p:nvPr/>
        </p:nvCxnSpPr>
        <p:spPr>
          <a:xfrm>
            <a:off x="1750243" y="3931569"/>
            <a:ext cx="113699" cy="279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762BD935-4D71-37F3-5EC3-7D677C76DE76}"/>
              </a:ext>
            </a:extLst>
          </p:cNvPr>
          <p:cNvCxnSpPr>
            <a:cxnSpLocks/>
            <a:stCxn id="36" idx="2"/>
            <a:endCxn id="26" idx="0"/>
          </p:cNvCxnSpPr>
          <p:nvPr/>
        </p:nvCxnSpPr>
        <p:spPr>
          <a:xfrm>
            <a:off x="2331745" y="3931569"/>
            <a:ext cx="649485" cy="301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말풍선: 사각형 57">
            <a:extLst>
              <a:ext uri="{FF2B5EF4-FFF2-40B4-BE49-F238E27FC236}">
                <a16:creationId xmlns:a16="http://schemas.microsoft.com/office/drawing/2014/main" id="{2B268739-5921-2BA9-1955-A9AA0841B88E}"/>
              </a:ext>
            </a:extLst>
          </p:cNvPr>
          <p:cNvSpPr/>
          <p:nvPr/>
        </p:nvSpPr>
        <p:spPr>
          <a:xfrm>
            <a:off x="306806" y="4722486"/>
            <a:ext cx="1431670" cy="378486"/>
          </a:xfrm>
          <a:prstGeom prst="wedgeRectCallout">
            <a:avLst>
              <a:gd name="adj1" fmla="val -15620"/>
              <a:gd name="adj2" fmla="val -7363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 </a:t>
            </a:r>
            <a:r>
              <a:rPr lang="en-US" altLang="ko-KR" sz="1100" dirty="0">
                <a:solidFill>
                  <a:schemeClr val="tx1"/>
                </a:solidFill>
              </a:rPr>
              <a:t>Tab</a:t>
            </a:r>
            <a:r>
              <a:rPr lang="ko-KR" altLang="en-US" sz="1100" dirty="0">
                <a:solidFill>
                  <a:schemeClr val="tx1"/>
                </a:solidFill>
              </a:rPr>
              <a:t>에서 변경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EBF456-EEF1-8E0A-EF5D-7B2FB71C5AA5}"/>
              </a:ext>
            </a:extLst>
          </p:cNvPr>
          <p:cNvGrpSpPr/>
          <p:nvPr/>
        </p:nvGrpSpPr>
        <p:grpSpPr>
          <a:xfrm>
            <a:off x="8691452" y="1693238"/>
            <a:ext cx="3012379" cy="467025"/>
            <a:chOff x="8634549" y="1437155"/>
            <a:chExt cx="3012379" cy="46702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A39369-5F91-A497-A745-D4327F448E77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에너지 소비</a:t>
              </a:r>
              <a:endParaRPr lang="ko-KR" altLang="en-US" sz="1050"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5D163B4-8DC8-218D-1426-13A97FF87FA4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부문별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에너지 소비 현황</a:t>
              </a:r>
              <a:endParaRPr lang="ko-KR" altLang="en-US" sz="800" b="1" dirty="0"/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10221F-E1B0-D486-4316-9525788E0744}"/>
              </a:ext>
            </a:extLst>
          </p:cNvPr>
          <p:cNvGrpSpPr/>
          <p:nvPr/>
        </p:nvGrpSpPr>
        <p:grpSpPr>
          <a:xfrm>
            <a:off x="8694689" y="2273233"/>
            <a:ext cx="3012379" cy="467025"/>
            <a:chOff x="8634549" y="1437155"/>
            <a:chExt cx="3012379" cy="467025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871F26F-DAF9-6B42-5126-EE8EF20C5F0C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전력 발전</a:t>
              </a:r>
              <a:endParaRPr lang="ko-KR" altLang="en-US" sz="105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E87B29E-7350-E810-A6C1-5A8FF0DD812C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지역별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에너지원별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,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시계열 전력발전 현황</a:t>
              </a:r>
              <a:endParaRPr lang="ko-KR" altLang="en-US" sz="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1F346-AB87-B81C-7392-5F42FAE07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4C6382-C731-B6EA-60A6-17DE310CD164}"/>
              </a:ext>
            </a:extLst>
          </p:cNvPr>
          <p:cNvSpPr txBox="1"/>
          <p:nvPr/>
        </p:nvSpPr>
        <p:spPr>
          <a:xfrm>
            <a:off x="1330790" y="2569658"/>
            <a:ext cx="263245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293376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361FF8-7177-B378-D940-2A64D57B5E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BAFDB1-C089-5DEB-7476-4A27CF7B7D1E}"/>
              </a:ext>
            </a:extLst>
          </p:cNvPr>
          <p:cNvSpPr/>
          <p:nvPr/>
        </p:nvSpPr>
        <p:spPr>
          <a:xfrm>
            <a:off x="1387366" y="1301750"/>
            <a:ext cx="1045479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46EDA-46FF-E298-B010-A396DEC4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851" y="147670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6718E1C-F233-8195-0B00-C2DDBC3EE3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831" y="1504648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F126B75-2237-4E92-264E-5A8283DD5781}"/>
              </a:ext>
            </a:extLst>
          </p:cNvPr>
          <p:cNvCxnSpPr/>
          <p:nvPr/>
        </p:nvCxnSpPr>
        <p:spPr>
          <a:xfrm>
            <a:off x="1528851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07F06F-DECF-1F98-6B71-148765FBE06D}"/>
              </a:ext>
            </a:extLst>
          </p:cNvPr>
          <p:cNvGrpSpPr/>
          <p:nvPr/>
        </p:nvGrpSpPr>
        <p:grpSpPr>
          <a:xfrm>
            <a:off x="1562587" y="2503479"/>
            <a:ext cx="2193695" cy="571369"/>
            <a:chOff x="8634546" y="1383509"/>
            <a:chExt cx="4903021" cy="53636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5D932A-42DC-F042-DFD9-D2C93D59711A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5,672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D2ADC5-618B-391E-21BC-AEBC9213C76B}"/>
                </a:ext>
              </a:extLst>
            </p:cNvPr>
            <p:cNvSpPr txBox="1"/>
            <p:nvPr/>
          </p:nvSpPr>
          <p:spPr>
            <a:xfrm>
              <a:off x="8634548" y="1688736"/>
              <a:ext cx="4903019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발전량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F501CC0-F77C-1469-715A-C6A6A1197E93}"/>
              </a:ext>
            </a:extLst>
          </p:cNvPr>
          <p:cNvCxnSpPr/>
          <p:nvPr/>
        </p:nvCxnSpPr>
        <p:spPr>
          <a:xfrm>
            <a:off x="9821388" y="259789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D0F23-7DD4-8565-FA4E-DEC912003759}"/>
              </a:ext>
            </a:extLst>
          </p:cNvPr>
          <p:cNvGrpSpPr/>
          <p:nvPr/>
        </p:nvGrpSpPr>
        <p:grpSpPr>
          <a:xfrm>
            <a:off x="10095909" y="2491178"/>
            <a:ext cx="1719489" cy="618278"/>
            <a:chOff x="8634544" y="1437155"/>
            <a:chExt cx="3519966" cy="58039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578922-D185-D686-D633-994CDA43155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2.9%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D3F8AE5-ABD9-6502-5416-5EEA913BC002}"/>
                </a:ext>
              </a:extLst>
            </p:cNvPr>
            <p:cNvSpPr txBox="1"/>
            <p:nvPr/>
          </p:nvSpPr>
          <p:spPr>
            <a:xfrm>
              <a:off x="8634544" y="1670849"/>
              <a:ext cx="3519966" cy="34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1B02786F-48A7-55D3-B309-7689A9671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596" y="1465590"/>
            <a:ext cx="1407037" cy="574705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FC42C31F-A4A4-7EE6-906A-4E879DBB5E47}"/>
              </a:ext>
            </a:extLst>
          </p:cNvPr>
          <p:cNvGrpSpPr/>
          <p:nvPr/>
        </p:nvGrpSpPr>
        <p:grpSpPr>
          <a:xfrm>
            <a:off x="8306126" y="2516853"/>
            <a:ext cx="1544268" cy="668111"/>
            <a:chOff x="8634546" y="1437155"/>
            <a:chExt cx="3451519" cy="62717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419B4C-31EF-1E73-453A-28A02BD08F5B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4.0%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CD412D-C801-9BFA-9F37-F1108DF07A2F}"/>
                </a:ext>
              </a:extLst>
            </p:cNvPr>
            <p:cNvSpPr txBox="1"/>
            <p:nvPr/>
          </p:nvSpPr>
          <p:spPr>
            <a:xfrm>
              <a:off x="8634548" y="1688736"/>
              <a:ext cx="3369408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신재생에너지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자립률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827BB17-D50F-6C32-F361-7F430CF96F4A}"/>
              </a:ext>
            </a:extLst>
          </p:cNvPr>
          <p:cNvCxnSpPr/>
          <p:nvPr/>
        </p:nvCxnSpPr>
        <p:spPr>
          <a:xfrm>
            <a:off x="8019115" y="25777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ED3D6B9-B1C7-9720-829F-C564B2AA9E5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77F9740-B55B-DE0B-AA3A-8D904F577164}"/>
              </a:ext>
            </a:extLst>
          </p:cNvPr>
          <p:cNvSpPr txBox="1"/>
          <p:nvPr/>
        </p:nvSpPr>
        <p:spPr>
          <a:xfrm>
            <a:off x="4967616" y="364855"/>
            <a:ext cx="7095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https://www.knrec.or.kr/biz/statistics/supply/supply02_03_list.do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DEC6CE-DB2E-9B76-CF3E-EDDA1CF34DFF}"/>
              </a:ext>
            </a:extLst>
          </p:cNvPr>
          <p:cNvSpPr txBox="1"/>
          <p:nvPr/>
        </p:nvSpPr>
        <p:spPr>
          <a:xfrm>
            <a:off x="1387366" y="3880663"/>
            <a:ext cx="6051457" cy="15153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 dirty="0"/>
              <a:t>신재생에너지 </a:t>
            </a:r>
            <a:endParaRPr lang="en-US" altLang="ko-KR" sz="1050" b="1" dirty="0"/>
          </a:p>
          <a:p>
            <a:pPr>
              <a:lnSpc>
                <a:spcPct val="150000"/>
              </a:lnSpc>
            </a:pPr>
            <a:r>
              <a:rPr lang="en-US" altLang="ko-KR" sz="1050" b="1" dirty="0"/>
              <a:t>          </a:t>
            </a:r>
            <a:r>
              <a:rPr lang="ko-KR" altLang="en-US" sz="1050" b="1" dirty="0"/>
              <a:t>신재생에너지 파트는 전반적으로 한국에너지공단</a:t>
            </a:r>
            <a:r>
              <a:rPr lang="en-US" altLang="ko-KR" sz="1050" b="1" dirty="0"/>
              <a:t>_</a:t>
            </a:r>
            <a:r>
              <a:rPr lang="ko-KR" altLang="en-US" sz="1050" b="1" dirty="0"/>
              <a:t>신재생에너지센터 자료 참조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2023</a:t>
            </a:r>
            <a:r>
              <a:rPr lang="ko-KR" altLang="en-US" sz="1050" b="1" dirty="0"/>
              <a:t>년이 최신 자료임</a:t>
            </a:r>
            <a:r>
              <a:rPr lang="en-US" altLang="ko-KR" sz="1050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050" b="1" dirty="0"/>
              <a:t>경기도</a:t>
            </a:r>
            <a:r>
              <a:rPr lang="en-US" altLang="ko-KR" sz="1050" b="1" dirty="0"/>
              <a:t>/ 31</a:t>
            </a:r>
            <a:r>
              <a:rPr lang="ko-KR" altLang="en-US" sz="1050" b="1" dirty="0"/>
              <a:t>개 시군 수준에서 각각 </a:t>
            </a:r>
            <a:endParaRPr lang="en-US" altLang="ko-KR" sz="1050" b="1" dirty="0"/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1. </a:t>
            </a:r>
            <a:r>
              <a:rPr lang="ko-KR" altLang="en-US" sz="1050" b="1" dirty="0"/>
              <a:t>신재생에너지 원별 발전량</a:t>
            </a:r>
            <a:r>
              <a:rPr lang="en-US" altLang="ko-KR" sz="1050" b="1" dirty="0"/>
              <a:t> </a:t>
            </a:r>
            <a:r>
              <a:rPr lang="ko-KR" altLang="en-US" sz="1050" b="1" dirty="0"/>
              <a:t>및 비율</a:t>
            </a:r>
            <a:r>
              <a:rPr lang="en-US" altLang="ko-KR" sz="1050" b="1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050" b="1" dirty="0"/>
              <a:t>2. </a:t>
            </a:r>
            <a:r>
              <a:rPr lang="ko-KR" altLang="en-US" sz="1050" b="1" dirty="0"/>
              <a:t>경기도 신재생에너지 </a:t>
            </a:r>
            <a:r>
              <a:rPr lang="ko-KR" altLang="en-US" sz="1050" b="1" dirty="0" err="1"/>
              <a:t>자립률</a:t>
            </a:r>
            <a:r>
              <a:rPr lang="en-US" altLang="ko-KR" sz="1050" b="1" dirty="0"/>
              <a:t>, </a:t>
            </a:r>
            <a:r>
              <a:rPr lang="ko-KR" altLang="en-US" sz="1050" b="1" dirty="0"/>
              <a:t>재생에너지 </a:t>
            </a:r>
            <a:r>
              <a:rPr lang="ko-KR" altLang="en-US" sz="1050" b="1" dirty="0" err="1"/>
              <a:t>자립률</a:t>
            </a:r>
            <a:r>
              <a:rPr lang="ko-KR" altLang="en-US" sz="1050" b="1" dirty="0"/>
              <a:t> 확인 </a:t>
            </a:r>
            <a:endParaRPr lang="en-US" altLang="ko-KR" sz="105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3B8F47-22D0-E771-A391-6D3BAE20E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518" y="1476704"/>
            <a:ext cx="1124008" cy="552478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A3014D3-D76B-DD2D-60EE-72BB064E1521}"/>
              </a:ext>
            </a:extLst>
          </p:cNvPr>
          <p:cNvCxnSpPr/>
          <p:nvPr/>
        </p:nvCxnSpPr>
        <p:spPr>
          <a:xfrm>
            <a:off x="3741043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FB3CDA3-3CC2-CEDF-552C-3EE826061AA0}"/>
              </a:ext>
            </a:extLst>
          </p:cNvPr>
          <p:cNvGrpSpPr/>
          <p:nvPr/>
        </p:nvGrpSpPr>
        <p:grpSpPr>
          <a:xfrm>
            <a:off x="3765253" y="2503480"/>
            <a:ext cx="2073572" cy="571369"/>
            <a:chOff x="8634546" y="1383509"/>
            <a:chExt cx="3984753" cy="53636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B7EB81-5FD0-188C-3BD9-336458BA79C4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4,046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C9E522A-F0C9-AFF1-2DAC-380C762F68AA}"/>
                </a:ext>
              </a:extLst>
            </p:cNvPr>
            <p:cNvSpPr txBox="1"/>
            <p:nvPr/>
          </p:nvSpPr>
          <p:spPr>
            <a:xfrm>
              <a:off x="8634548" y="1688736"/>
              <a:ext cx="3984751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재생에너지 발전량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 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9A7F5179-D087-3BEC-9679-B9EDC078F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664" y="1476704"/>
            <a:ext cx="1124008" cy="552478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BD41D0E-0BA9-1B8A-893E-3EC54247263A}"/>
              </a:ext>
            </a:extLst>
          </p:cNvPr>
          <p:cNvCxnSpPr/>
          <p:nvPr/>
        </p:nvCxnSpPr>
        <p:spPr>
          <a:xfrm>
            <a:off x="5934739" y="256062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47BAF10-3C51-BF9C-3AB5-6717EAD7B89E}"/>
              </a:ext>
            </a:extLst>
          </p:cNvPr>
          <p:cNvGrpSpPr/>
          <p:nvPr/>
        </p:nvGrpSpPr>
        <p:grpSpPr>
          <a:xfrm>
            <a:off x="6130399" y="2503480"/>
            <a:ext cx="1785390" cy="571369"/>
            <a:chOff x="8634546" y="1383509"/>
            <a:chExt cx="3990439" cy="53636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F71B568-5844-299B-3ECB-9F6B3A4CE7E0}"/>
                </a:ext>
              </a:extLst>
            </p:cNvPr>
            <p:cNvSpPr txBox="1"/>
            <p:nvPr/>
          </p:nvSpPr>
          <p:spPr>
            <a:xfrm>
              <a:off x="8634546" y="1383509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140,312 GWh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557887-27CC-FA51-D51B-6CDA1AA813FC}"/>
                </a:ext>
              </a:extLst>
            </p:cNvPr>
            <p:cNvSpPr txBox="1"/>
            <p:nvPr/>
          </p:nvSpPr>
          <p:spPr>
            <a:xfrm>
              <a:off x="8634548" y="1688736"/>
              <a:ext cx="3990437" cy="2311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전력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(2023)</a:t>
              </a: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51BD9AE-422B-B037-82B3-880A1E032E35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OK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924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5A076-DB7E-76C5-9A0C-87CCB50F9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AF251D-730D-4EE1-EF72-133895B54B36}"/>
              </a:ext>
            </a:extLst>
          </p:cNvPr>
          <p:cNvSpPr/>
          <p:nvPr/>
        </p:nvSpPr>
        <p:spPr>
          <a:xfrm>
            <a:off x="1155204" y="1064940"/>
            <a:ext cx="9632913" cy="50334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1B9940EB-348F-94A6-F59B-E1C9CB0D8B1A}"/>
              </a:ext>
            </a:extLst>
          </p:cNvPr>
          <p:cNvSpPr/>
          <p:nvPr/>
        </p:nvSpPr>
        <p:spPr>
          <a:xfrm>
            <a:off x="6451569" y="1930093"/>
            <a:ext cx="3822700" cy="3765550"/>
          </a:xfrm>
          <a:prstGeom prst="roundRect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신재생에너지 </a:t>
            </a:r>
            <a:r>
              <a:rPr lang="ko-KR" altLang="en-US" sz="1200" dirty="0" err="1">
                <a:solidFill>
                  <a:schemeClr val="bg1"/>
                </a:solidFill>
              </a:rPr>
              <a:t>자립률</a:t>
            </a:r>
            <a:r>
              <a:rPr lang="ko-KR" altLang="en-US" sz="1200" dirty="0">
                <a:solidFill>
                  <a:schemeClr val="bg1"/>
                </a:solidFill>
              </a:rPr>
              <a:t> 계산에 활용한 전력사용량 데이터</a:t>
            </a:r>
            <a:r>
              <a:rPr lang="en-US" altLang="ko-KR" sz="1200" dirty="0">
                <a:solidFill>
                  <a:schemeClr val="bg1"/>
                </a:solidFill>
              </a:rPr>
              <a:t>:</a:t>
            </a:r>
            <a:r>
              <a:rPr lang="ko-KR" altLang="en-US" sz="1200" dirty="0">
                <a:solidFill>
                  <a:schemeClr val="bg1"/>
                </a:solidFill>
              </a:rPr>
              <a:t> 한국전력통계 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https://home.kepco.co.kr/kepco/KO/ntcob/ntcobView.do?pageIndex=1&amp;boardSeq=21067148&amp;boardCd=BRD_000099&amp;menuCd=FN05030103&amp;parnScrpSeq=0&amp;categoryCdGroup=&amp;regDateGroup2=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31</a:t>
            </a:r>
            <a:r>
              <a:rPr lang="ko-KR" altLang="en-US" sz="1200" dirty="0">
                <a:solidFill>
                  <a:schemeClr val="bg1"/>
                </a:solidFill>
              </a:rPr>
              <a:t>개 시군 전력사용량은 전력통계월보 활용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https://home.kepco.co.kr/kepco/KO/ntcob/list.do?boardCd=BRD_000097&amp;menuCd=FN05030101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5CCF5-C413-7849-694C-1E10F8B76562}"/>
              </a:ext>
            </a:extLst>
          </p:cNvPr>
          <p:cNvSpPr txBox="1"/>
          <p:nvPr/>
        </p:nvSpPr>
        <p:spPr>
          <a:xfrm>
            <a:off x="2005821" y="2414667"/>
            <a:ext cx="3189734" cy="3577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>
                <a:solidFill>
                  <a:schemeClr val="bg1"/>
                </a:solidFill>
              </a:rPr>
              <a:t>주요 기능 및 제공 정보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1. </a:t>
            </a:r>
            <a:r>
              <a:rPr lang="ko-KR" altLang="en-US" sz="800" b="1" dirty="0">
                <a:solidFill>
                  <a:schemeClr val="bg1"/>
                </a:solidFill>
              </a:rPr>
              <a:t>연도별 신재생에너지 발전량 통계 제공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이 페이지에서는 태양광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풍력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수력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바이오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폐기물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연료전지 등 다양한 신재생에너지원을 기반으로 한 연도별 발전량 데이터</a:t>
            </a:r>
            <a:r>
              <a:rPr lang="en-US" altLang="ko-KR" sz="800" dirty="0">
                <a:solidFill>
                  <a:schemeClr val="bg1"/>
                </a:solidFill>
              </a:rPr>
              <a:t>(</a:t>
            </a:r>
            <a:r>
              <a:rPr lang="ko-KR" altLang="en-US" sz="800" dirty="0">
                <a:solidFill>
                  <a:schemeClr val="bg1"/>
                </a:solidFill>
              </a:rPr>
              <a:t>최근 </a:t>
            </a:r>
            <a:r>
              <a:rPr lang="en-US" altLang="ko-KR" sz="800" dirty="0">
                <a:solidFill>
                  <a:schemeClr val="bg1"/>
                </a:solidFill>
              </a:rPr>
              <a:t>3</a:t>
            </a:r>
            <a:r>
              <a:rPr lang="ko-KR" altLang="en-US" sz="800" dirty="0">
                <a:solidFill>
                  <a:schemeClr val="bg1"/>
                </a:solidFill>
              </a:rPr>
              <a:t>년</a:t>
            </a:r>
            <a:r>
              <a:rPr lang="en-US" altLang="ko-KR" sz="800" dirty="0">
                <a:solidFill>
                  <a:schemeClr val="bg1"/>
                </a:solidFill>
              </a:rPr>
              <a:t>)</a:t>
            </a:r>
            <a:r>
              <a:rPr lang="ko-KR" altLang="en-US" sz="800" dirty="0">
                <a:solidFill>
                  <a:schemeClr val="bg1"/>
                </a:solidFill>
              </a:rPr>
              <a:t>를 제공합니다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2. </a:t>
            </a:r>
            <a:r>
              <a:rPr lang="ko-KR" altLang="en-US" sz="800" b="1" dirty="0">
                <a:solidFill>
                  <a:schemeClr val="bg1"/>
                </a:solidFill>
              </a:rPr>
              <a:t>에너지원별 상세 정보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경기도 및 </a:t>
            </a:r>
            <a:r>
              <a:rPr lang="en-US" altLang="ko-KR" sz="800" dirty="0">
                <a:solidFill>
                  <a:schemeClr val="bg1"/>
                </a:solidFill>
              </a:rPr>
              <a:t>31</a:t>
            </a:r>
            <a:r>
              <a:rPr lang="ko-KR" altLang="en-US" sz="800" dirty="0">
                <a:solidFill>
                  <a:schemeClr val="bg1"/>
                </a:solidFill>
              </a:rPr>
              <a:t>개 시군의 각 신재생에너지원별 발전량을 확인할 수 있어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특정 에너지원의 성장세나 변동을 확인할 수 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3. </a:t>
            </a:r>
            <a:r>
              <a:rPr lang="ko-KR" altLang="en-US" sz="800" b="1" dirty="0">
                <a:solidFill>
                  <a:schemeClr val="bg1"/>
                </a:solidFill>
              </a:rPr>
              <a:t>데이터 다운로드 기능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신재생에너지 발전량을 확인하고 싶은 시군의 데이터를 엑셀파일 등으로 다운로드 할 수 있으며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지자체별 비교가 가능합니다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>
                <a:solidFill>
                  <a:schemeClr val="bg1"/>
                </a:solidFill>
              </a:rPr>
              <a:t>4. </a:t>
            </a:r>
            <a:r>
              <a:rPr lang="ko-KR" altLang="en-US" sz="800" b="1" dirty="0">
                <a:solidFill>
                  <a:schemeClr val="bg1"/>
                </a:solidFill>
              </a:rPr>
              <a:t>시각화 자료 제공 </a:t>
            </a:r>
            <a:endParaRPr lang="en-US" altLang="ko-KR" sz="8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>
                <a:solidFill>
                  <a:schemeClr val="bg1"/>
                </a:solidFill>
              </a:rPr>
              <a:t>그래프나 차트를 통해 경기도 및 </a:t>
            </a:r>
            <a:r>
              <a:rPr lang="en-US" altLang="ko-KR" sz="800" dirty="0">
                <a:solidFill>
                  <a:schemeClr val="bg1"/>
                </a:solidFill>
              </a:rPr>
              <a:t>31</a:t>
            </a:r>
            <a:r>
              <a:rPr lang="ko-KR" altLang="en-US" sz="800" dirty="0">
                <a:solidFill>
                  <a:schemeClr val="bg1"/>
                </a:solidFill>
              </a:rPr>
              <a:t>개 시군의 신재생에너지 발전량 및 </a:t>
            </a:r>
            <a:r>
              <a:rPr lang="ko-KR" altLang="en-US" sz="800" dirty="0" err="1">
                <a:solidFill>
                  <a:schemeClr val="bg1"/>
                </a:solidFill>
              </a:rPr>
              <a:t>자립률을</a:t>
            </a:r>
            <a:r>
              <a:rPr lang="ko-KR" altLang="en-US" sz="800" dirty="0">
                <a:solidFill>
                  <a:schemeClr val="bg1"/>
                </a:solidFill>
              </a:rPr>
              <a:t> 시각적으로 확인할 수 있어</a:t>
            </a:r>
            <a:r>
              <a:rPr lang="en-US" altLang="ko-KR" sz="800" dirty="0">
                <a:solidFill>
                  <a:schemeClr val="bg1"/>
                </a:solidFill>
              </a:rPr>
              <a:t>, </a:t>
            </a:r>
            <a:r>
              <a:rPr lang="ko-KR" altLang="en-US" sz="800" dirty="0">
                <a:solidFill>
                  <a:schemeClr val="bg1"/>
                </a:solidFill>
              </a:rPr>
              <a:t>통계 정보를 보다 쉽게 이해할 수 있습니다</a:t>
            </a:r>
            <a:r>
              <a:rPr lang="en-US" altLang="ko-KR" sz="8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1CB1CF-4941-0A4C-FC39-0AE28BD0C0AB}"/>
              </a:ext>
            </a:extLst>
          </p:cNvPr>
          <p:cNvSpPr txBox="1"/>
          <p:nvPr/>
        </p:nvSpPr>
        <p:spPr>
          <a:xfrm>
            <a:off x="2005821" y="1319477"/>
            <a:ext cx="307543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경기도와 </a:t>
            </a:r>
            <a:r>
              <a:rPr lang="en-US" altLang="ko-KR" sz="1200" dirty="0">
                <a:solidFill>
                  <a:schemeClr val="bg1"/>
                </a:solidFill>
              </a:rPr>
              <a:t>31</a:t>
            </a:r>
            <a:r>
              <a:rPr lang="ko-KR" altLang="en-US" sz="1200" dirty="0">
                <a:solidFill>
                  <a:schemeClr val="bg1"/>
                </a:solidFill>
              </a:rPr>
              <a:t>개 시군의 신재생에너지 연도별 최신 발전량 통계를 쉽게 확인</a:t>
            </a:r>
            <a:r>
              <a:rPr lang="en-US" altLang="ko-KR" sz="1200" dirty="0">
                <a:solidFill>
                  <a:schemeClr val="bg1"/>
                </a:solidFill>
              </a:rPr>
              <a:t>, </a:t>
            </a:r>
            <a:r>
              <a:rPr lang="ko-KR" altLang="en-US" sz="1200" dirty="0">
                <a:solidFill>
                  <a:schemeClr val="bg1"/>
                </a:solidFill>
              </a:rPr>
              <a:t>비교 및 활용할 수 있도록 구성되어 있습니다</a:t>
            </a:r>
            <a:r>
              <a:rPr lang="en-US" altLang="ko-KR" sz="1200" dirty="0">
                <a:solidFill>
                  <a:schemeClr val="bg1"/>
                </a:solidFill>
              </a:rPr>
              <a:t>.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F334A-6744-26F6-36E8-E797CF08815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</p:spTree>
    <p:extLst>
      <p:ext uri="{BB962C8B-B14F-4D97-AF65-F5344CB8AC3E}">
        <p14:creationId xmlns:p14="http://schemas.microsoft.com/office/powerpoint/2010/main" val="17505256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C126-1F3D-FA03-A85C-C7E0646C1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FACBA-501B-CE80-9E13-1022804A43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2" name="그림 81">
            <a:extLst>
              <a:ext uri="{FF2B5EF4-FFF2-40B4-BE49-F238E27FC236}">
                <a16:creationId xmlns:a16="http://schemas.microsoft.com/office/drawing/2014/main" id="{0A246BC1-E1D6-9748-491B-CC9F5C372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239" y="1382879"/>
            <a:ext cx="3459272" cy="2173238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8DCCE241-C049-716B-4E86-A26862C3DF6B}"/>
              </a:ext>
            </a:extLst>
          </p:cNvPr>
          <p:cNvSpPr/>
          <p:nvPr/>
        </p:nvSpPr>
        <p:spPr>
          <a:xfrm>
            <a:off x="2406612" y="920245"/>
            <a:ext cx="1129247" cy="356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신재생에너지총 발전량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4939D692-F69C-5F2A-A528-63B77BF426C6}"/>
              </a:ext>
            </a:extLst>
          </p:cNvPr>
          <p:cNvSpPr/>
          <p:nvPr/>
        </p:nvSpPr>
        <p:spPr>
          <a:xfrm>
            <a:off x="1824934" y="1019771"/>
            <a:ext cx="540180" cy="2573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연도</a:t>
            </a:r>
            <a:endParaRPr lang="en-US" altLang="ko-KR" sz="1200" dirty="0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8FC01EB-9CCF-ECB9-596A-546230EB71C8}"/>
              </a:ext>
            </a:extLst>
          </p:cNvPr>
          <p:cNvSpPr/>
          <p:nvPr/>
        </p:nvSpPr>
        <p:spPr>
          <a:xfrm>
            <a:off x="3577357" y="920245"/>
            <a:ext cx="1129247" cy="35687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신재생에너지 원별 발전량 </a:t>
            </a:r>
            <a:endParaRPr lang="en-US" altLang="ko-KR" sz="1200" dirty="0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97AC5723-F805-3ED0-CB9B-49347C227ABE}"/>
              </a:ext>
            </a:extLst>
          </p:cNvPr>
          <p:cNvSpPr/>
          <p:nvPr/>
        </p:nvSpPr>
        <p:spPr>
          <a:xfrm>
            <a:off x="1272623" y="842054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2023</a:t>
            </a:r>
          </a:p>
          <a:p>
            <a:pPr algn="ctr"/>
            <a:r>
              <a:rPr lang="en-US" altLang="ko-KR" sz="1200" dirty="0"/>
              <a:t>~</a:t>
            </a:r>
          </a:p>
          <a:p>
            <a:pPr algn="ctr"/>
            <a:r>
              <a:rPr lang="en-US" altLang="ko-KR" sz="1200" dirty="0"/>
              <a:t>2014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323F09C3-24C7-537C-3C78-6A3ACAD2EE69}"/>
              </a:ext>
            </a:extLst>
          </p:cNvPr>
          <p:cNvSpPr/>
          <p:nvPr/>
        </p:nvSpPr>
        <p:spPr>
          <a:xfrm>
            <a:off x="1824934" y="3947121"/>
            <a:ext cx="540180" cy="25734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연도</a:t>
            </a:r>
            <a:endParaRPr lang="en-US" altLang="ko-KR" sz="1200" dirty="0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09F6B368-DFE8-5AAC-F185-30BD2136831E}"/>
              </a:ext>
            </a:extLst>
          </p:cNvPr>
          <p:cNvSpPr/>
          <p:nvPr/>
        </p:nvSpPr>
        <p:spPr>
          <a:xfrm>
            <a:off x="2459757" y="3847595"/>
            <a:ext cx="1129247" cy="356874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신재생에너지 총 발전량 </a:t>
            </a:r>
            <a:endParaRPr lang="en-US" altLang="ko-KR" sz="12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71D9F984-BA68-4B12-40AA-B023BA94F081}"/>
              </a:ext>
            </a:extLst>
          </p:cNvPr>
          <p:cNvSpPr/>
          <p:nvPr/>
        </p:nvSpPr>
        <p:spPr>
          <a:xfrm>
            <a:off x="1272623" y="3769404"/>
            <a:ext cx="540180" cy="636757"/>
          </a:xfrm>
          <a:prstGeom prst="rect">
            <a:avLst/>
          </a:prstGeom>
          <a:solidFill>
            <a:schemeClr val="bg1">
              <a:lumMod val="75000"/>
              <a:alpha val="50196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2023</a:t>
            </a:r>
          </a:p>
          <a:p>
            <a:pPr algn="ctr"/>
            <a:r>
              <a:rPr lang="en-US" altLang="ko-KR" sz="1200" dirty="0"/>
              <a:t>~</a:t>
            </a:r>
          </a:p>
          <a:p>
            <a:pPr algn="ctr"/>
            <a:r>
              <a:rPr lang="en-US" altLang="ko-KR" sz="1200" dirty="0"/>
              <a:t>2014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BC52C0E-5DA1-97E8-9D26-88AAC3AF12D4}"/>
              </a:ext>
            </a:extLst>
          </p:cNvPr>
          <p:cNvSpPr/>
          <p:nvPr/>
        </p:nvSpPr>
        <p:spPr>
          <a:xfrm>
            <a:off x="3714712" y="3847595"/>
            <a:ext cx="1129247" cy="35687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신재생에너지원별 발전량</a:t>
            </a:r>
            <a:r>
              <a:rPr lang="ko-KR" altLang="en-US" sz="1200" dirty="0"/>
              <a:t> </a:t>
            </a:r>
            <a:endParaRPr lang="en-US" altLang="ko-KR" sz="1200" dirty="0"/>
          </a:p>
        </p:txBody>
      </p:sp>
      <p:pic>
        <p:nvPicPr>
          <p:cNvPr id="94" name="그림 93">
            <a:extLst>
              <a:ext uri="{FF2B5EF4-FFF2-40B4-BE49-F238E27FC236}">
                <a16:creationId xmlns:a16="http://schemas.microsoft.com/office/drawing/2014/main" id="{67DF19CD-A09F-3466-4132-64DF30E2E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39" y="4204468"/>
            <a:ext cx="2312902" cy="2353150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14D49E19-66AF-1413-9C37-FB39CC81F02D}"/>
              </a:ext>
            </a:extLst>
          </p:cNvPr>
          <p:cNvSpPr txBox="1"/>
          <p:nvPr/>
        </p:nvSpPr>
        <p:spPr>
          <a:xfrm>
            <a:off x="2217452" y="4773272"/>
            <a:ext cx="133345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76000"/>
                  </a:schemeClr>
                </a:solidFill>
              </a:rPr>
              <a:t>태양광</a:t>
            </a:r>
            <a:endParaRPr lang="en-US" altLang="ko-KR" sz="1600" b="1" dirty="0"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174FD57-8489-3E7D-F6BE-7ACDD6D049A2}"/>
              </a:ext>
            </a:extLst>
          </p:cNvPr>
          <p:cNvSpPr txBox="1"/>
          <p:nvPr/>
        </p:nvSpPr>
        <p:spPr>
          <a:xfrm>
            <a:off x="3582733" y="4783927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>
                    <a:alpha val="76000"/>
                  </a:schemeClr>
                </a:solidFill>
              </a:rPr>
              <a:t>풍력</a:t>
            </a:r>
            <a:endParaRPr lang="en-US" altLang="ko-KR" sz="1600" b="1" dirty="0">
              <a:solidFill>
                <a:schemeClr val="bg1">
                  <a:alpha val="76000"/>
                </a:schemeClr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C4A82DE2-28CB-B6A4-8560-EE87F9BD1437}"/>
              </a:ext>
            </a:extLst>
          </p:cNvPr>
          <p:cNvSpPr txBox="1"/>
          <p:nvPr/>
        </p:nvSpPr>
        <p:spPr>
          <a:xfrm>
            <a:off x="2263139" y="6022712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alpha val="76000"/>
                  </a:schemeClr>
                </a:solidFill>
              </a:rPr>
              <a:t>…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F3BD0AFA-5269-AA96-2B10-66C953E7829C}"/>
              </a:ext>
            </a:extLst>
          </p:cNvPr>
          <p:cNvSpPr txBox="1"/>
          <p:nvPr/>
        </p:nvSpPr>
        <p:spPr>
          <a:xfrm>
            <a:off x="5075723" y="7038214"/>
            <a:ext cx="9933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>
                    <a:alpha val="76000"/>
                  </a:schemeClr>
                </a:solidFill>
              </a:rPr>
              <a:t>IGCC</a:t>
            </a:r>
          </a:p>
        </p:txBody>
      </p:sp>
    </p:spTree>
    <p:extLst>
      <p:ext uri="{BB962C8B-B14F-4D97-AF65-F5344CB8AC3E}">
        <p14:creationId xmlns:p14="http://schemas.microsoft.com/office/powerpoint/2010/main" val="955760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68403-19EA-4F9E-DF1B-A6AE910DC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94241-66D7-735B-4B8D-2A2F9871B16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8D2FD7-F6D6-2AF6-16F0-135A1060B8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0335" t="10408" r="485" b="725"/>
          <a:stretch/>
        </p:blipFill>
        <p:spPr>
          <a:xfrm>
            <a:off x="751840" y="1822450"/>
            <a:ext cx="3917661" cy="4290542"/>
          </a:xfrm>
          <a:prstGeom prst="rect">
            <a:avLst/>
          </a:prstGeom>
        </p:spPr>
      </p:pic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09E3B59C-AB1C-1E77-3F7A-72C3720BBA2D}"/>
              </a:ext>
            </a:extLst>
          </p:cNvPr>
          <p:cNvSpPr/>
          <p:nvPr/>
        </p:nvSpPr>
        <p:spPr>
          <a:xfrm>
            <a:off x="307901" y="1092248"/>
            <a:ext cx="2848050" cy="330201"/>
          </a:xfrm>
          <a:prstGeom prst="wedgeRectCallout">
            <a:avLst>
              <a:gd name="adj1" fmla="val -18952"/>
              <a:gd name="adj2" fmla="val 17378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전체적으로 슬라이드 </a:t>
            </a:r>
            <a:r>
              <a:rPr lang="en-US" altLang="ko-KR" sz="1100" dirty="0">
                <a:solidFill>
                  <a:schemeClr val="tx1"/>
                </a:solidFill>
              </a:rPr>
              <a:t>20</a:t>
            </a:r>
            <a:r>
              <a:rPr lang="ko-KR" altLang="en-US" sz="1100" dirty="0">
                <a:solidFill>
                  <a:schemeClr val="tx1"/>
                </a:solidFill>
              </a:rPr>
              <a:t>번 참고해주세요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FE9FCBC8-8B78-FB46-2396-F06B32FE463A}"/>
              </a:ext>
            </a:extLst>
          </p:cNvPr>
          <p:cNvSpPr/>
          <p:nvPr/>
        </p:nvSpPr>
        <p:spPr>
          <a:xfrm>
            <a:off x="2423938" y="2506261"/>
            <a:ext cx="935212" cy="230590"/>
          </a:xfrm>
          <a:prstGeom prst="wedgeRectCallout">
            <a:avLst>
              <a:gd name="adj1" fmla="val -73790"/>
              <a:gd name="adj2" fmla="val -69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2019~2023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E9FBA26-1D82-9785-202E-271100F98CB2}"/>
              </a:ext>
            </a:extLst>
          </p:cNvPr>
          <p:cNvSpPr/>
          <p:nvPr/>
        </p:nvSpPr>
        <p:spPr>
          <a:xfrm>
            <a:off x="3429001" y="762047"/>
            <a:ext cx="2848050" cy="330201"/>
          </a:xfrm>
          <a:prstGeom prst="wedgeRectCallout">
            <a:avLst>
              <a:gd name="adj1" fmla="val -98548"/>
              <a:gd name="adj2" fmla="val 33532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전국대비 경기도 </a:t>
            </a:r>
            <a:r>
              <a:rPr lang="ko-KR" altLang="en-US" sz="1100" dirty="0" err="1">
                <a:solidFill>
                  <a:schemeClr val="tx1"/>
                </a:solidFill>
              </a:rPr>
              <a:t>신재생자립률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D4C6C7C9-323C-0D50-4910-3527B3979E2A}"/>
              </a:ext>
            </a:extLst>
          </p:cNvPr>
          <p:cNvSpPr/>
          <p:nvPr/>
        </p:nvSpPr>
        <p:spPr>
          <a:xfrm>
            <a:off x="3765550" y="1223712"/>
            <a:ext cx="7861300" cy="330201"/>
          </a:xfrm>
          <a:prstGeom prst="wedgeRectCallout">
            <a:avLst>
              <a:gd name="adj1" fmla="val -60379"/>
              <a:gd name="adj2" fmla="val 24686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신재생에너지 </a:t>
            </a:r>
            <a:r>
              <a:rPr lang="ko-KR" altLang="en-US" sz="1100" dirty="0" err="1">
                <a:solidFill>
                  <a:schemeClr val="tx1"/>
                </a:solidFill>
              </a:rPr>
              <a:t>자립률은</a:t>
            </a:r>
            <a:r>
              <a:rPr lang="ko-KR" altLang="en-US" sz="1100" dirty="0">
                <a:solidFill>
                  <a:schemeClr val="tx1"/>
                </a:solidFill>
              </a:rPr>
              <a:t> 전력소비 대비 신재생에너지 발전량 비중을 의미합니다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전국 시도별 신재생 발전량과 전력 소비량을 통해 </a:t>
            </a:r>
            <a:r>
              <a:rPr lang="ko-KR" altLang="en-US" sz="1100" dirty="0" err="1">
                <a:solidFill>
                  <a:schemeClr val="tx1"/>
                </a:solidFill>
              </a:rPr>
              <a:t>신재생자립률을</a:t>
            </a:r>
            <a:r>
              <a:rPr lang="ko-KR" altLang="en-US" sz="1100" dirty="0">
                <a:solidFill>
                  <a:schemeClr val="tx1"/>
                </a:solidFill>
              </a:rPr>
              <a:t> 계산하여 보여줍니다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88BBEFB6-0F10-402C-7904-E63855E03EDC}"/>
              </a:ext>
            </a:extLst>
          </p:cNvPr>
          <p:cNvSpPr/>
          <p:nvPr/>
        </p:nvSpPr>
        <p:spPr>
          <a:xfrm>
            <a:off x="4486275" y="1703589"/>
            <a:ext cx="3502025" cy="330201"/>
          </a:xfrm>
          <a:prstGeom prst="wedgeRectCallout">
            <a:avLst>
              <a:gd name="adj1" fmla="val -103325"/>
              <a:gd name="adj2" fmla="val 17570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 err="1">
                <a:solidFill>
                  <a:schemeClr val="tx1"/>
                </a:solidFill>
              </a:rPr>
              <a:t>신재생자립률</a:t>
            </a:r>
            <a:r>
              <a:rPr lang="en-US" altLang="ko-KR" sz="1100" dirty="0">
                <a:solidFill>
                  <a:schemeClr val="tx1"/>
                </a:solidFill>
              </a:rPr>
              <a:t>(%)=100* (</a:t>
            </a:r>
            <a:r>
              <a:rPr lang="ko-KR" altLang="en-US" sz="1100" dirty="0" err="1">
                <a:solidFill>
                  <a:schemeClr val="tx1"/>
                </a:solidFill>
              </a:rPr>
              <a:t>신재생발전량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전력소비량</a:t>
            </a:r>
            <a:r>
              <a:rPr lang="en-US" altLang="ko-KR" sz="11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B63B1E24-E976-A55B-881A-023F3381B1CF}"/>
              </a:ext>
            </a:extLst>
          </p:cNvPr>
          <p:cNvSpPr/>
          <p:nvPr/>
        </p:nvSpPr>
        <p:spPr>
          <a:xfrm>
            <a:off x="-60399" y="2457451"/>
            <a:ext cx="935212" cy="230590"/>
          </a:xfrm>
          <a:prstGeom prst="wedgeRectCallout">
            <a:avLst>
              <a:gd name="adj1" fmla="val 77625"/>
              <a:gd name="adj2" fmla="val 6736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</a:t>
            </a:r>
            <a:r>
              <a:rPr lang="en-US" altLang="ko-KR" sz="1100" dirty="0">
                <a:solidFill>
                  <a:schemeClr val="tx1"/>
                </a:solidFill>
              </a:rPr>
              <a:t>: GWh</a:t>
            </a:r>
          </a:p>
        </p:txBody>
      </p:sp>
    </p:spTree>
    <p:extLst>
      <p:ext uri="{BB962C8B-B14F-4D97-AF65-F5344CB8AC3E}">
        <p14:creationId xmlns:p14="http://schemas.microsoft.com/office/powerpoint/2010/main" val="32220005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236BD-0983-87A3-794E-94149724F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F1A11-B163-6412-06B0-9D619DBDB40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19618-C274-FA8D-7A2D-A84751239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3" y="1177789"/>
            <a:ext cx="9036514" cy="5277121"/>
          </a:xfrm>
          <a:prstGeom prst="rect">
            <a:avLst/>
          </a:prstGeom>
        </p:spPr>
      </p:pic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7934B41B-B87F-B217-0CE1-714D82E6FED9}"/>
              </a:ext>
            </a:extLst>
          </p:cNvPr>
          <p:cNvSpPr/>
          <p:nvPr/>
        </p:nvSpPr>
        <p:spPr>
          <a:xfrm>
            <a:off x="2423938" y="698548"/>
            <a:ext cx="2848050" cy="330201"/>
          </a:xfrm>
          <a:prstGeom prst="wedgeRectCallout">
            <a:avLst>
              <a:gd name="adj1" fmla="val -67334"/>
              <a:gd name="adj2" fmla="val 8916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시도별 신재생에너지 발전량 추이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4" name="말풍선: 사각형 13">
            <a:extLst>
              <a:ext uri="{FF2B5EF4-FFF2-40B4-BE49-F238E27FC236}">
                <a16:creationId xmlns:a16="http://schemas.microsoft.com/office/drawing/2014/main" id="{040CF354-3262-5575-2082-CF9D21A076D8}"/>
              </a:ext>
            </a:extLst>
          </p:cNvPr>
          <p:cNvSpPr/>
          <p:nvPr/>
        </p:nvSpPr>
        <p:spPr>
          <a:xfrm>
            <a:off x="3409025" y="1045366"/>
            <a:ext cx="7862225" cy="399125"/>
          </a:xfrm>
          <a:prstGeom prst="wedgeRectCallout">
            <a:avLst>
              <a:gd name="adj1" fmla="val -63690"/>
              <a:gd name="adj2" fmla="val 5966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경기도를 포함한 전국 시도의 신재생에너지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  <a:r>
              <a:rPr lang="ko-KR" altLang="en-US" sz="1100" dirty="0">
                <a:solidFill>
                  <a:schemeClr val="tx1"/>
                </a:solidFill>
              </a:rPr>
              <a:t> 전력 소비량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</a:t>
            </a:r>
            <a:r>
              <a:rPr lang="ko-KR" altLang="en-US" sz="1100" dirty="0" err="1">
                <a:solidFill>
                  <a:schemeClr val="tx1"/>
                </a:solidFill>
              </a:rPr>
              <a:t>자립률을</a:t>
            </a:r>
            <a:r>
              <a:rPr lang="ko-KR" altLang="en-US" sz="1100" dirty="0">
                <a:solidFill>
                  <a:schemeClr val="tx1"/>
                </a:solidFill>
              </a:rPr>
              <a:t> 시계열로 살펴 봅니다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4F9E03D-8A99-3417-FE27-352FBFE1997B}"/>
              </a:ext>
            </a:extLst>
          </p:cNvPr>
          <p:cNvSpPr/>
          <p:nvPr/>
        </p:nvSpPr>
        <p:spPr>
          <a:xfrm>
            <a:off x="1007953" y="6284731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ko-KR" altLang="en-US" sz="1200" dirty="0"/>
              <a:t> </a:t>
            </a:r>
            <a:r>
              <a:rPr lang="en-US" altLang="ko-KR" sz="1200" dirty="0"/>
              <a:t>(2016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)_2014 ~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)_2023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80E00C09-C1AE-B3C0-5D20-4C830EAB1276}"/>
              </a:ext>
            </a:extLst>
          </p:cNvPr>
          <p:cNvSpPr/>
          <p:nvPr/>
        </p:nvSpPr>
        <p:spPr>
          <a:xfrm>
            <a:off x="6298275" y="2340766"/>
            <a:ext cx="3823625" cy="399125"/>
          </a:xfrm>
          <a:prstGeom prst="wedgeRectCallout">
            <a:avLst>
              <a:gd name="adj1" fmla="val 8353"/>
              <a:gd name="adj2" fmla="val -11216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신재생에너지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전력 소비량</a:t>
            </a:r>
            <a:r>
              <a:rPr lang="en-US" altLang="ko-KR" sz="1100" dirty="0">
                <a:solidFill>
                  <a:schemeClr val="tx1"/>
                </a:solidFill>
              </a:rPr>
              <a:t>, 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</a:t>
            </a:r>
            <a:r>
              <a:rPr lang="ko-KR" altLang="en-US" sz="1100" dirty="0" err="1">
                <a:solidFill>
                  <a:schemeClr val="tx1"/>
                </a:solidFill>
              </a:rPr>
              <a:t>자립률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376612A3-CD96-AFC4-3787-6A156A6AB93C}"/>
              </a:ext>
            </a:extLst>
          </p:cNvPr>
          <p:cNvSpPr/>
          <p:nvPr/>
        </p:nvSpPr>
        <p:spPr>
          <a:xfrm>
            <a:off x="781051" y="1941641"/>
            <a:ext cx="920750" cy="399125"/>
          </a:xfrm>
          <a:prstGeom prst="wedgeRectCallout">
            <a:avLst>
              <a:gd name="adj1" fmla="val 18008"/>
              <a:gd name="adj2" fmla="val -3579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</a:t>
            </a:r>
            <a:r>
              <a:rPr lang="en-US" altLang="ko-KR" sz="1100" dirty="0">
                <a:solidFill>
                  <a:schemeClr val="tx1"/>
                </a:solidFill>
              </a:rPr>
              <a:t>GWh</a:t>
            </a:r>
          </a:p>
        </p:txBody>
      </p:sp>
    </p:spTree>
    <p:extLst>
      <p:ext uri="{BB962C8B-B14F-4D97-AF65-F5344CB8AC3E}">
        <p14:creationId xmlns:p14="http://schemas.microsoft.com/office/powerpoint/2010/main" val="9910713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2D04FB-B781-EC1E-955E-72B9A878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E198BC-4C17-E0BE-5257-F5D41D8997A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211412-7A5D-92A7-0CCF-F07B261AB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80734" y="1741657"/>
            <a:ext cx="3486632" cy="321945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DBB8EE2-38DD-F72D-695B-B3FAA1ECADF1}"/>
              </a:ext>
            </a:extLst>
          </p:cNvPr>
          <p:cNvSpPr/>
          <p:nvPr/>
        </p:nvSpPr>
        <p:spPr>
          <a:xfrm>
            <a:off x="74504" y="6067532"/>
            <a:ext cx="3459272" cy="68569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차트</a:t>
            </a:r>
            <a:r>
              <a:rPr lang="en-US" altLang="ko-KR" sz="1200" dirty="0"/>
              <a:t>] </a:t>
            </a:r>
            <a:r>
              <a:rPr lang="ko-KR" altLang="en-US" sz="1200" dirty="0"/>
              <a:t>https://echarts.apache.org/examples/en/editor.html?c=bar-y-category-stack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3CB8EE-BFD9-54FC-CC86-7DEB561605FD}"/>
              </a:ext>
            </a:extLst>
          </p:cNvPr>
          <p:cNvSpPr/>
          <p:nvPr/>
        </p:nvSpPr>
        <p:spPr>
          <a:xfrm>
            <a:off x="74503" y="5394944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ko-KR" altLang="en-US" sz="1200" dirty="0"/>
              <a:t> </a:t>
            </a:r>
            <a:r>
              <a:rPr lang="en-US" altLang="ko-KR" sz="1200" dirty="0"/>
              <a:t>(2016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)_2014 ~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(</a:t>
            </a:r>
            <a:r>
              <a:rPr lang="ko-KR" altLang="en-US" sz="1200" dirty="0"/>
              <a:t>지역별</a:t>
            </a:r>
            <a:r>
              <a:rPr lang="en-US" altLang="ko-KR" sz="1200" dirty="0"/>
              <a:t>)_2023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150D43-E5D0-9188-BA64-CC6177895A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17277" y="-1066693"/>
            <a:ext cx="2360002" cy="10142156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118BCEB-25BA-A56A-AE5F-88ED05037A95}"/>
              </a:ext>
            </a:extLst>
          </p:cNvPr>
          <p:cNvSpPr/>
          <p:nvPr/>
        </p:nvSpPr>
        <p:spPr>
          <a:xfrm>
            <a:off x="-1579650" y="1351083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F6685F5-E318-88D1-06BF-EEC0057DD19D}"/>
              </a:ext>
            </a:extLst>
          </p:cNvPr>
          <p:cNvSpPr/>
          <p:nvPr/>
        </p:nvSpPr>
        <p:spPr>
          <a:xfrm>
            <a:off x="-1579650" y="1702776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0C5AB8B-4B99-F83D-F618-D8FA054D5E68}"/>
              </a:ext>
            </a:extLst>
          </p:cNvPr>
          <p:cNvSpPr/>
          <p:nvPr/>
        </p:nvSpPr>
        <p:spPr>
          <a:xfrm>
            <a:off x="-1579650" y="2078114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B67DEA3-4136-C1EE-431F-508D2D54C30D}"/>
              </a:ext>
            </a:extLst>
          </p:cNvPr>
          <p:cNvSpPr/>
          <p:nvPr/>
        </p:nvSpPr>
        <p:spPr>
          <a:xfrm>
            <a:off x="-1579650" y="2453452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9EE11F29-F859-076D-5A85-96651EB5A6D4}"/>
              </a:ext>
            </a:extLst>
          </p:cNvPr>
          <p:cNvSpPr/>
          <p:nvPr/>
        </p:nvSpPr>
        <p:spPr>
          <a:xfrm>
            <a:off x="-1579650" y="2670726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E7E3B50-2D6C-339F-B0CF-37320135D02A}"/>
              </a:ext>
            </a:extLst>
          </p:cNvPr>
          <p:cNvSpPr/>
          <p:nvPr/>
        </p:nvSpPr>
        <p:spPr>
          <a:xfrm>
            <a:off x="-1579650" y="6027030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B7212C1C-03AE-F061-34FF-0426DD4189FE}"/>
              </a:ext>
            </a:extLst>
          </p:cNvPr>
          <p:cNvSpPr/>
          <p:nvPr/>
        </p:nvSpPr>
        <p:spPr>
          <a:xfrm>
            <a:off x="-1579650" y="8367383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6BAB11DB-2973-197E-28D2-C893808418E3}"/>
              </a:ext>
            </a:extLst>
          </p:cNvPr>
          <p:cNvSpPr/>
          <p:nvPr/>
        </p:nvSpPr>
        <p:spPr>
          <a:xfrm>
            <a:off x="-1579650" y="8740310"/>
            <a:ext cx="509587" cy="171451"/>
          </a:xfrm>
          <a:prstGeom prst="roundRect">
            <a:avLst/>
          </a:prstGeom>
          <a:solidFill>
            <a:srgbClr val="FFFF00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8B0D1EF2-E57E-FFEF-316A-52778FCC4AE4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>
            <a:off x="-1070063" y="1436809"/>
            <a:ext cx="1554141" cy="19365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297C0A8-D742-A892-8386-0F01127A974A}"/>
              </a:ext>
            </a:extLst>
          </p:cNvPr>
          <p:cNvSpPr/>
          <p:nvPr/>
        </p:nvSpPr>
        <p:spPr>
          <a:xfrm>
            <a:off x="484078" y="1651933"/>
            <a:ext cx="411272" cy="34427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F0BFFB00-E272-D2A5-B6B7-F3A49DEB25C5}"/>
              </a:ext>
            </a:extLst>
          </p:cNvPr>
          <p:cNvCxnSpPr>
            <a:cxnSpLocks/>
            <a:stCxn id="19" idx="3"/>
            <a:endCxn id="31" idx="1"/>
          </p:cNvCxnSpPr>
          <p:nvPr/>
        </p:nvCxnSpPr>
        <p:spPr>
          <a:xfrm>
            <a:off x="-1070063" y="1788502"/>
            <a:ext cx="1554141" cy="158481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E3B07A17-5D82-8CF1-3669-BE976E63E467}"/>
              </a:ext>
            </a:extLst>
          </p:cNvPr>
          <p:cNvCxnSpPr>
            <a:cxnSpLocks/>
            <a:stCxn id="20" idx="3"/>
            <a:endCxn id="31" idx="1"/>
          </p:cNvCxnSpPr>
          <p:nvPr/>
        </p:nvCxnSpPr>
        <p:spPr>
          <a:xfrm>
            <a:off x="-1070063" y="2163840"/>
            <a:ext cx="1554141" cy="12094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5213FFA1-E785-BEC8-6951-A0628B6D31AF}"/>
              </a:ext>
            </a:extLst>
          </p:cNvPr>
          <p:cNvCxnSpPr>
            <a:cxnSpLocks/>
            <a:stCxn id="21" idx="3"/>
            <a:endCxn id="31" idx="1"/>
          </p:cNvCxnSpPr>
          <p:nvPr/>
        </p:nvCxnSpPr>
        <p:spPr>
          <a:xfrm>
            <a:off x="-1070063" y="2539178"/>
            <a:ext cx="1554141" cy="83413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E5227A1-F411-8B87-AB8B-DA866315729A}"/>
              </a:ext>
            </a:extLst>
          </p:cNvPr>
          <p:cNvCxnSpPr>
            <a:cxnSpLocks/>
            <a:stCxn id="22" idx="3"/>
            <a:endCxn id="31" idx="1"/>
          </p:cNvCxnSpPr>
          <p:nvPr/>
        </p:nvCxnSpPr>
        <p:spPr>
          <a:xfrm>
            <a:off x="-1070063" y="2756452"/>
            <a:ext cx="1554141" cy="61686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D88887F3-3959-65E9-F614-05050F8B77A9}"/>
              </a:ext>
            </a:extLst>
          </p:cNvPr>
          <p:cNvCxnSpPr>
            <a:cxnSpLocks/>
            <a:stCxn id="23" idx="3"/>
            <a:endCxn id="31" idx="1"/>
          </p:cNvCxnSpPr>
          <p:nvPr/>
        </p:nvCxnSpPr>
        <p:spPr>
          <a:xfrm flipV="1">
            <a:off x="-1070063" y="3373316"/>
            <a:ext cx="1554141" cy="27394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80D5467C-DE91-69E9-0D44-36448451A0E3}"/>
              </a:ext>
            </a:extLst>
          </p:cNvPr>
          <p:cNvCxnSpPr>
            <a:cxnSpLocks/>
            <a:stCxn id="24" idx="3"/>
            <a:endCxn id="31" idx="1"/>
          </p:cNvCxnSpPr>
          <p:nvPr/>
        </p:nvCxnSpPr>
        <p:spPr>
          <a:xfrm flipV="1">
            <a:off x="-1070063" y="3373316"/>
            <a:ext cx="1554141" cy="5079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6DDB7BD6-A278-8211-5C55-12ACE9D73A49}"/>
              </a:ext>
            </a:extLst>
          </p:cNvPr>
          <p:cNvCxnSpPr>
            <a:cxnSpLocks/>
            <a:stCxn id="25" idx="3"/>
            <a:endCxn id="31" idx="1"/>
          </p:cNvCxnSpPr>
          <p:nvPr/>
        </p:nvCxnSpPr>
        <p:spPr>
          <a:xfrm flipV="1">
            <a:off x="-1070063" y="3373316"/>
            <a:ext cx="1554141" cy="545272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6A85B338-12B7-A642-ABA0-F156D83975D9}"/>
              </a:ext>
            </a:extLst>
          </p:cNvPr>
          <p:cNvSpPr txBox="1"/>
          <p:nvPr/>
        </p:nvSpPr>
        <p:spPr>
          <a:xfrm>
            <a:off x="484078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2014 </a:t>
            </a:r>
            <a:endParaRPr lang="ko-KR" altLang="en-US" sz="11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3BD0193-384A-BAEA-583E-8B8FB245CCF2}"/>
              </a:ext>
            </a:extLst>
          </p:cNvPr>
          <p:cNvSpPr txBox="1"/>
          <p:nvPr/>
        </p:nvSpPr>
        <p:spPr>
          <a:xfrm>
            <a:off x="1346090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…… </a:t>
            </a:r>
            <a:endParaRPr lang="ko-KR" altLang="en-US" sz="110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71F5E48-9A9B-DD84-A865-82E755DB56B3}"/>
              </a:ext>
            </a:extLst>
          </p:cNvPr>
          <p:cNvSpPr txBox="1"/>
          <p:nvPr/>
        </p:nvSpPr>
        <p:spPr>
          <a:xfrm>
            <a:off x="2994766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2023 </a:t>
            </a:r>
            <a:endParaRPr lang="ko-KR" altLang="en-US" sz="11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BE3A540-35F6-3FA9-EA67-C8B29309976E}"/>
              </a:ext>
            </a:extLst>
          </p:cNvPr>
          <p:cNvSpPr txBox="1"/>
          <p:nvPr/>
        </p:nvSpPr>
        <p:spPr>
          <a:xfrm>
            <a:off x="2054173" y="5065718"/>
            <a:ext cx="5095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dirty="0"/>
              <a:t>…… </a:t>
            </a:r>
            <a:endParaRPr lang="ko-KR" altLang="en-US" sz="1100" dirty="0"/>
          </a:p>
        </p:txBody>
      </p:sp>
      <p:sp>
        <p:nvSpPr>
          <p:cNvPr id="3" name="말풍선: 사각형 2">
            <a:extLst>
              <a:ext uri="{FF2B5EF4-FFF2-40B4-BE49-F238E27FC236}">
                <a16:creationId xmlns:a16="http://schemas.microsoft.com/office/drawing/2014/main" id="{BEE443E7-5246-4899-E5E5-2319CA30D704}"/>
              </a:ext>
            </a:extLst>
          </p:cNvPr>
          <p:cNvSpPr/>
          <p:nvPr/>
        </p:nvSpPr>
        <p:spPr>
          <a:xfrm>
            <a:off x="145125" y="1102176"/>
            <a:ext cx="7862225" cy="399125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신재생에너지의 원별 구성을 살펴봅니다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</a:p>
        </p:txBody>
      </p:sp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CA7AB47E-2B5D-5EEB-4997-284354072391}"/>
              </a:ext>
            </a:extLst>
          </p:cNvPr>
          <p:cNvSpPr/>
          <p:nvPr/>
        </p:nvSpPr>
        <p:spPr>
          <a:xfrm>
            <a:off x="3637625" y="3151819"/>
            <a:ext cx="7862225" cy="399125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Y</a:t>
            </a:r>
            <a:r>
              <a:rPr lang="ko-KR" altLang="en-US" sz="1100" dirty="0">
                <a:solidFill>
                  <a:schemeClr val="tx1"/>
                </a:solidFill>
              </a:rPr>
              <a:t>축은 발전량 단위를 따르되</a:t>
            </a:r>
            <a:r>
              <a:rPr lang="en-US" altLang="ko-KR" sz="1100" dirty="0">
                <a:solidFill>
                  <a:schemeClr val="tx1"/>
                </a:solidFill>
              </a:rPr>
              <a:t>, bar</a:t>
            </a:r>
            <a:r>
              <a:rPr lang="ko-KR" altLang="en-US" sz="1100" dirty="0">
                <a:solidFill>
                  <a:schemeClr val="tx1"/>
                </a:solidFill>
              </a:rPr>
              <a:t>차트 안에 </a:t>
            </a:r>
            <a:r>
              <a:rPr lang="en-US" altLang="ko-KR" sz="1100" dirty="0">
                <a:solidFill>
                  <a:schemeClr val="tx1"/>
                </a:solidFill>
              </a:rPr>
              <a:t>legend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ko-KR" altLang="en-US" sz="1100" dirty="0" err="1">
                <a:solidFill>
                  <a:schemeClr val="tx1"/>
                </a:solidFill>
              </a:rPr>
              <a:t>표시될때에는</a:t>
            </a:r>
            <a:r>
              <a:rPr lang="ko-KR" altLang="en-US" sz="1100" dirty="0">
                <a:solidFill>
                  <a:schemeClr val="tx1"/>
                </a:solidFill>
              </a:rPr>
              <a:t> 그 비중도 </a:t>
            </a:r>
            <a:r>
              <a:rPr lang="ko-KR" altLang="en-US" sz="1100" dirty="0" err="1">
                <a:solidFill>
                  <a:schemeClr val="tx1"/>
                </a:solidFill>
              </a:rPr>
              <a:t>함꼐</a:t>
            </a:r>
            <a:r>
              <a:rPr lang="ko-KR" altLang="en-US" sz="1100" dirty="0">
                <a:solidFill>
                  <a:schemeClr val="tx1"/>
                </a:solidFill>
              </a:rPr>
              <a:t> 표시해주세요</a:t>
            </a:r>
            <a:endParaRPr lang="en-US" altLang="ko-KR" sz="1100" dirty="0">
              <a:solidFill>
                <a:schemeClr val="tx1"/>
              </a:solidFill>
            </a:endParaRPr>
          </a:p>
          <a:p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738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0B299-718F-4806-1F9B-997FDE04A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781395-3304-B8C6-3D10-36CDB41A80A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8BE81B-6CD6-0877-783E-08000B53E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73" y="1873490"/>
            <a:ext cx="7244987" cy="4279739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28D3E3E2-3FA5-5F51-3F92-4B71B686288B}"/>
              </a:ext>
            </a:extLst>
          </p:cNvPr>
          <p:cNvSpPr/>
          <p:nvPr/>
        </p:nvSpPr>
        <p:spPr>
          <a:xfrm>
            <a:off x="1387694" y="1151392"/>
            <a:ext cx="2746156" cy="332752"/>
          </a:xfrm>
          <a:prstGeom prst="wedgeRectCallout">
            <a:avLst>
              <a:gd name="adj1" fmla="val -55908"/>
              <a:gd name="adj2" fmla="val 17134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시군 신재생에너지 발전 현황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09BB93-7DFE-365A-4F92-816296EDFFCA}"/>
              </a:ext>
            </a:extLst>
          </p:cNvPr>
          <p:cNvSpPr txBox="1"/>
          <p:nvPr/>
        </p:nvSpPr>
        <p:spPr>
          <a:xfrm>
            <a:off x="7927558" y="1117647"/>
            <a:ext cx="30675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/>
              <a:t>선택할 수 있는 데이터</a:t>
            </a:r>
            <a:endParaRPr lang="ko-KR" altLang="en-US" dirty="0"/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0772E2F-B8CC-71F2-8A15-08495704ECDA}"/>
              </a:ext>
            </a:extLst>
          </p:cNvPr>
          <p:cNvSpPr/>
          <p:nvPr/>
        </p:nvSpPr>
        <p:spPr>
          <a:xfrm>
            <a:off x="7707116" y="241267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C0028095-2593-902B-AE69-9ED6D52F7E0F}"/>
              </a:ext>
            </a:extLst>
          </p:cNvPr>
          <p:cNvSpPr/>
          <p:nvPr/>
        </p:nvSpPr>
        <p:spPr>
          <a:xfrm>
            <a:off x="7296750" y="397991"/>
            <a:ext cx="2560955" cy="434635"/>
          </a:xfrm>
          <a:prstGeom prst="wedgeRectCallout">
            <a:avLst>
              <a:gd name="adj1" fmla="val -16781"/>
              <a:gd name="adj2" fmla="val 44674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메뉴를 </a:t>
            </a:r>
            <a:r>
              <a:rPr lang="ko-KR" altLang="en-US" sz="1100" dirty="0" err="1">
                <a:solidFill>
                  <a:schemeClr val="tx1"/>
                </a:solidFill>
              </a:rPr>
              <a:t>풀다운</a:t>
            </a:r>
            <a:r>
              <a:rPr lang="ko-KR" altLang="en-US" sz="1100" dirty="0">
                <a:solidFill>
                  <a:schemeClr val="tx1"/>
                </a:solidFill>
              </a:rPr>
              <a:t> 말고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체크박스로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ADB06E64-0B77-0EF5-F730-725C8D777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2" y="3286145"/>
            <a:ext cx="4330542" cy="304604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E9AD7CF-77DF-BC8A-7ECA-2B9E79A4EAF3}"/>
              </a:ext>
            </a:extLst>
          </p:cNvPr>
          <p:cNvSpPr txBox="1"/>
          <p:nvPr/>
        </p:nvSpPr>
        <p:spPr>
          <a:xfrm>
            <a:off x="9041610" y="1484144"/>
            <a:ext cx="2727324" cy="1545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800" b="1" dirty="0"/>
              <a:t>태양광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풍력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수력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해양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바이오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폐기물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ko-KR" altLang="en-US" sz="800" b="1" dirty="0"/>
              <a:t>연료전지</a:t>
            </a:r>
            <a:endParaRPr lang="en-US" altLang="ko-KR" sz="800" b="1" dirty="0"/>
          </a:p>
          <a:p>
            <a:pPr>
              <a:lnSpc>
                <a:spcPct val="150000"/>
              </a:lnSpc>
            </a:pPr>
            <a:r>
              <a:rPr lang="en-US" altLang="ko-KR" sz="800" b="1" dirty="0"/>
              <a:t>IGCC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EE3F229E-61D8-D143-9962-45A6EA5CCCBA}"/>
              </a:ext>
            </a:extLst>
          </p:cNvPr>
          <p:cNvSpPr/>
          <p:nvPr/>
        </p:nvSpPr>
        <p:spPr>
          <a:xfrm rot="4735874">
            <a:off x="10655623" y="2452437"/>
            <a:ext cx="1195453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1178DF-C2C7-EFA5-6BB2-F59B0F99953E}"/>
              </a:ext>
            </a:extLst>
          </p:cNvPr>
          <p:cNvSpPr/>
          <p:nvPr/>
        </p:nvSpPr>
        <p:spPr>
          <a:xfrm>
            <a:off x="3111500" y="216272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5.2.9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_</a:t>
            </a:r>
            <a:r>
              <a:rPr lang="ko-KR" altLang="en-US" sz="1200" dirty="0"/>
              <a:t>경기</a:t>
            </a:r>
            <a:endParaRPr lang="en-US" altLang="ko-KR" sz="1200" dirty="0"/>
          </a:p>
        </p:txBody>
      </p:sp>
      <p:sp>
        <p:nvSpPr>
          <p:cNvPr id="30" name="말풍선: 사각형 29">
            <a:extLst>
              <a:ext uri="{FF2B5EF4-FFF2-40B4-BE49-F238E27FC236}">
                <a16:creationId xmlns:a16="http://schemas.microsoft.com/office/drawing/2014/main" id="{CEFFF671-D2AA-FFB2-1809-C6A982AAF125}"/>
              </a:ext>
            </a:extLst>
          </p:cNvPr>
          <p:cNvSpPr/>
          <p:nvPr/>
        </p:nvSpPr>
        <p:spPr>
          <a:xfrm>
            <a:off x="4178180" y="2061624"/>
            <a:ext cx="2746156" cy="332752"/>
          </a:xfrm>
          <a:prstGeom prst="wedgeRectCallout">
            <a:avLst>
              <a:gd name="adj1" fmla="val 11612"/>
              <a:gd name="adj2" fmla="val 221723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선택하면 </a:t>
            </a:r>
            <a:r>
              <a:rPr lang="en-US" altLang="ko-KR" sz="1100" dirty="0">
                <a:solidFill>
                  <a:schemeClr val="tx1"/>
                </a:solidFill>
              </a:rPr>
              <a:t>bar</a:t>
            </a:r>
            <a:r>
              <a:rPr lang="ko-KR" altLang="en-US" sz="1100" dirty="0">
                <a:solidFill>
                  <a:schemeClr val="tx1"/>
                </a:solidFill>
              </a:rPr>
              <a:t>에 구분</a:t>
            </a:r>
          </a:p>
        </p:txBody>
      </p:sp>
    </p:spTree>
    <p:extLst>
      <p:ext uri="{BB962C8B-B14F-4D97-AF65-F5344CB8AC3E}">
        <p14:creationId xmlns:p14="http://schemas.microsoft.com/office/powerpoint/2010/main" val="33113790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233C1-E231-36AB-6DD0-CD17E600B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70D1B5-E9FE-C889-A952-B8B089B1FA7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신재생에너지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F4F648-5767-E5D8-4597-38E4783AB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55" y="1689058"/>
            <a:ext cx="4855965" cy="2673392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4BBAF806-B4F1-AC1C-CBC8-1AADCB7DFD86}"/>
              </a:ext>
            </a:extLst>
          </p:cNvPr>
          <p:cNvSpPr/>
          <p:nvPr/>
        </p:nvSpPr>
        <p:spPr>
          <a:xfrm>
            <a:off x="145125" y="1102176"/>
            <a:ext cx="2623475" cy="399125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시군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 현황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9C7C18F-A29D-D6DE-5F2C-2A699122A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01" y="4679955"/>
            <a:ext cx="5013399" cy="2512258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6DE0813-2811-C34C-FD67-AEA21A301964}"/>
              </a:ext>
            </a:extLst>
          </p:cNvPr>
          <p:cNvSpPr/>
          <p:nvPr/>
        </p:nvSpPr>
        <p:spPr>
          <a:xfrm>
            <a:off x="4870450" y="1225550"/>
            <a:ext cx="5476949" cy="1126651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전력소비 대비 신재생에너지 발전량 비중 </a:t>
            </a:r>
            <a:r>
              <a:rPr lang="en-US" altLang="ko-KR" sz="1100" dirty="0">
                <a:solidFill>
                  <a:schemeClr val="tx1"/>
                </a:solidFill>
              </a:rPr>
              <a:t>= (</a:t>
            </a:r>
            <a:r>
              <a:rPr lang="ko-KR" altLang="en-US" sz="1100" dirty="0">
                <a:solidFill>
                  <a:schemeClr val="tx1"/>
                </a:solidFill>
              </a:rPr>
              <a:t>신재생에너지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전력소비량</a:t>
            </a:r>
            <a:r>
              <a:rPr lang="en-US" altLang="ko-KR" sz="1100" dirty="0">
                <a:solidFill>
                  <a:schemeClr val="tx1"/>
                </a:solidFill>
              </a:rPr>
              <a:t>)*100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에너지소비현황 파트에서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계산한게</a:t>
            </a:r>
            <a:r>
              <a:rPr lang="ko-KR" altLang="en-US" sz="1100" dirty="0">
                <a:solidFill>
                  <a:schemeClr val="tx1"/>
                </a:solidFill>
              </a:rPr>
              <a:t> 있고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신재생에너지 발전량은 아래 출처와 오른쪽 그림 참고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DD2332C-458B-A9FC-7187-4063D15F2BC4}"/>
              </a:ext>
            </a:extLst>
          </p:cNvPr>
          <p:cNvSpPr/>
          <p:nvPr/>
        </p:nvSpPr>
        <p:spPr>
          <a:xfrm>
            <a:off x="5334000" y="2404094"/>
            <a:ext cx="4068871" cy="54577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[</a:t>
            </a:r>
            <a:r>
              <a:rPr lang="ko-KR" altLang="en-US" sz="1200" dirty="0"/>
              <a:t>자료</a:t>
            </a:r>
            <a:r>
              <a:rPr lang="en-US" altLang="ko-KR" sz="1200" dirty="0"/>
              <a:t>] </a:t>
            </a:r>
            <a:r>
              <a:rPr lang="ko-KR" altLang="en-US" sz="1200" dirty="0" err="1"/>
              <a:t>신재생에너지보급통계</a:t>
            </a:r>
            <a:r>
              <a:rPr lang="en-US" altLang="ko-KR" sz="1200" dirty="0"/>
              <a:t>_</a:t>
            </a:r>
            <a:r>
              <a:rPr lang="ko-KR" altLang="en-US" sz="1200" dirty="0" err="1"/>
              <a:t>시군구</a:t>
            </a:r>
            <a:r>
              <a:rPr lang="ko-KR" altLang="en-US" sz="1200" dirty="0"/>
              <a:t> </a:t>
            </a:r>
            <a:r>
              <a:rPr lang="en-US" altLang="ko-KR" sz="1200" dirty="0"/>
              <a:t>(2019</a:t>
            </a:r>
            <a:r>
              <a:rPr lang="ko-KR" altLang="en-US" sz="1200" dirty="0"/>
              <a:t>년 </a:t>
            </a:r>
            <a:r>
              <a:rPr lang="en-US" altLang="ko-KR" sz="1200" dirty="0"/>
              <a:t>~ 2023</a:t>
            </a:r>
            <a:r>
              <a:rPr lang="ko-KR" altLang="en-US" sz="1200" dirty="0"/>
              <a:t>년</a:t>
            </a:r>
            <a:r>
              <a:rPr lang="en-US" altLang="ko-KR" sz="1200" dirty="0"/>
              <a:t>)</a:t>
            </a:r>
          </a:p>
          <a:p>
            <a:pPr algn="ctr"/>
            <a:r>
              <a:rPr lang="en-US" altLang="ko-KR" sz="1200" dirty="0"/>
              <a:t>Sheet</a:t>
            </a:r>
            <a:r>
              <a:rPr lang="ko-KR" altLang="en-US" sz="1200" dirty="0"/>
              <a:t>이름</a:t>
            </a:r>
            <a:r>
              <a:rPr lang="en-US" altLang="ko-KR" sz="1200" dirty="0"/>
              <a:t>: 5.2.9 </a:t>
            </a:r>
            <a:r>
              <a:rPr lang="ko-KR" altLang="en-US" sz="1200" dirty="0"/>
              <a:t>발전량</a:t>
            </a:r>
            <a:r>
              <a:rPr lang="en-US" altLang="ko-KR" sz="1200" dirty="0"/>
              <a:t>_</a:t>
            </a:r>
            <a:r>
              <a:rPr lang="ko-KR" altLang="en-US" sz="1200" dirty="0"/>
              <a:t>경기</a:t>
            </a:r>
            <a:endParaRPr lang="en-US" altLang="ko-KR" sz="1200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6104E8-D909-AD65-DECD-70A2DAD86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5943" y="1301738"/>
            <a:ext cx="4068871" cy="25557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CFC0896-D565-3DD9-330B-105866B3F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3393" y="4494193"/>
            <a:ext cx="4286407" cy="2698020"/>
          </a:xfrm>
          <a:prstGeom prst="rect">
            <a:avLst/>
          </a:prstGeom>
        </p:spPr>
      </p:pic>
      <p:sp>
        <p:nvSpPr>
          <p:cNvPr id="21" name="말풍선: 사각형 20">
            <a:extLst>
              <a:ext uri="{FF2B5EF4-FFF2-40B4-BE49-F238E27FC236}">
                <a16:creationId xmlns:a16="http://schemas.microsoft.com/office/drawing/2014/main" id="{2F08DE49-8C65-2B3A-B250-3490B4B52C41}"/>
              </a:ext>
            </a:extLst>
          </p:cNvPr>
          <p:cNvSpPr/>
          <p:nvPr/>
        </p:nvSpPr>
        <p:spPr>
          <a:xfrm>
            <a:off x="4870450" y="4462443"/>
            <a:ext cx="5476949" cy="1126651"/>
          </a:xfrm>
          <a:prstGeom prst="wedgeRectCallout">
            <a:avLst>
              <a:gd name="adj1" fmla="val -45114"/>
              <a:gd name="adj2" fmla="val 1511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전력소비 대비 재생에너지 발전량 비중 </a:t>
            </a:r>
            <a:r>
              <a:rPr lang="en-US" altLang="ko-KR" sz="1100" dirty="0">
                <a:solidFill>
                  <a:schemeClr val="tx1"/>
                </a:solidFill>
              </a:rPr>
              <a:t>= (</a:t>
            </a:r>
            <a:r>
              <a:rPr lang="ko-KR" altLang="en-US" sz="1100" dirty="0">
                <a:solidFill>
                  <a:schemeClr val="tx1"/>
                </a:solidFill>
              </a:rPr>
              <a:t>재생에너지 발전량</a:t>
            </a:r>
            <a:r>
              <a:rPr lang="en-US" altLang="ko-KR" sz="1100" dirty="0">
                <a:solidFill>
                  <a:schemeClr val="tx1"/>
                </a:solidFill>
              </a:rPr>
              <a:t>/</a:t>
            </a:r>
            <a:r>
              <a:rPr lang="ko-KR" altLang="en-US" sz="1100" dirty="0">
                <a:solidFill>
                  <a:schemeClr val="tx1"/>
                </a:solidFill>
              </a:rPr>
              <a:t>전력소비량</a:t>
            </a:r>
            <a:r>
              <a:rPr lang="en-US" altLang="ko-KR" sz="1100" dirty="0">
                <a:solidFill>
                  <a:schemeClr val="tx1"/>
                </a:solidFill>
              </a:rPr>
              <a:t>)*100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en-US" altLang="ko-KR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>
                <a:solidFill>
                  <a:schemeClr val="tx1"/>
                </a:solidFill>
              </a:rPr>
              <a:t>전력소비량은 에너지소비현황 파트에서 </a:t>
            </a:r>
            <a:r>
              <a:rPr lang="ko-KR" altLang="en-US" sz="1100" dirty="0" err="1">
                <a:solidFill>
                  <a:schemeClr val="tx1"/>
                </a:solidFill>
              </a:rPr>
              <a:t>계산한게</a:t>
            </a:r>
            <a:r>
              <a:rPr lang="ko-KR" altLang="en-US" sz="1100" dirty="0">
                <a:solidFill>
                  <a:schemeClr val="tx1"/>
                </a:solidFill>
              </a:rPr>
              <a:t> 있고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ko-KR" altLang="en-US" sz="1100" dirty="0" err="1">
                <a:solidFill>
                  <a:schemeClr val="tx1"/>
                </a:solidFill>
              </a:rPr>
              <a:t>시군별</a:t>
            </a:r>
            <a:r>
              <a:rPr lang="ko-KR" altLang="en-US" sz="1100" dirty="0">
                <a:solidFill>
                  <a:schemeClr val="tx1"/>
                </a:solidFill>
              </a:rPr>
              <a:t> 신재생에너지 발전량은 아래 출처와 오른쪽 그림 참고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22" name="말풍선: 사각형 21">
            <a:extLst>
              <a:ext uri="{FF2B5EF4-FFF2-40B4-BE49-F238E27FC236}">
                <a16:creationId xmlns:a16="http://schemas.microsoft.com/office/drawing/2014/main" id="{343B31E0-FE2D-D0C3-DF87-5FC918A02F92}"/>
              </a:ext>
            </a:extLst>
          </p:cNvPr>
          <p:cNvSpPr/>
          <p:nvPr/>
        </p:nvSpPr>
        <p:spPr>
          <a:xfrm>
            <a:off x="2881975" y="287670"/>
            <a:ext cx="2623475" cy="399125"/>
          </a:xfrm>
          <a:prstGeom prst="wedgeRectCallout">
            <a:avLst>
              <a:gd name="adj1" fmla="val 9830"/>
              <a:gd name="adj2" fmla="val 661055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경기도 평균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도 넣어주세요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185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B7B49-E233-700F-0DB1-615377CBF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F02AFE-5B10-8229-CBC5-E8AB26848B7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08001-05B2-1C32-0366-251617E908FF}"/>
              </a:ext>
            </a:extLst>
          </p:cNvPr>
          <p:cNvSpPr txBox="1"/>
          <p:nvPr/>
        </p:nvSpPr>
        <p:spPr>
          <a:xfrm>
            <a:off x="4083050" y="1534006"/>
            <a:ext cx="6463030" cy="351634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/>
              <a:t>인터렉티브 그래프 개발 </a:t>
            </a:r>
            <a:r>
              <a:rPr lang="en-US" altLang="ko-KR" sz="1400" dirty="0"/>
              <a:t> </a:t>
            </a:r>
            <a:r>
              <a:rPr lang="ko-KR" altLang="en-US" sz="1400" dirty="0"/>
              <a:t>사항 </a:t>
            </a:r>
            <a:r>
              <a:rPr lang="en-US" altLang="ko-KR" sz="1400" dirty="0"/>
              <a:t>_ </a:t>
            </a:r>
            <a:r>
              <a:rPr lang="ko-KR" altLang="en-US" sz="1400" dirty="0"/>
              <a:t> </a:t>
            </a:r>
            <a:r>
              <a:rPr lang="ko-KR" altLang="en-US" sz="1400" b="1" dirty="0"/>
              <a:t>신재생에너지</a:t>
            </a:r>
            <a:endParaRPr lang="en-US" altLang="ko-KR" sz="1400" b="1" dirty="0"/>
          </a:p>
          <a:p>
            <a:pPr>
              <a:lnSpc>
                <a:spcPct val="200000"/>
              </a:lnSpc>
            </a:pPr>
            <a:endParaRPr lang="en-US" altLang="ko-KR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필터링</a:t>
            </a:r>
            <a:r>
              <a:rPr lang="en-US" altLang="ko-KR" sz="1100" dirty="0"/>
              <a:t>: </a:t>
            </a:r>
            <a:r>
              <a:rPr lang="ko-KR" altLang="en-US" sz="1100" dirty="0"/>
              <a:t>사용자가 원하는 데이터만 선택하여 볼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오른쪽에서  선택 </a:t>
            </a:r>
            <a:r>
              <a:rPr lang="en-US" altLang="ko-KR" sz="1100" dirty="0"/>
              <a:t>(</a:t>
            </a:r>
            <a:r>
              <a:rPr lang="ko-KR" altLang="en-US" sz="1100" dirty="0"/>
              <a:t>해당 시군만 클릭</a:t>
            </a:r>
            <a:r>
              <a:rPr lang="en-US" altLang="ko-KR" sz="1100" dirty="0"/>
              <a:t>, </a:t>
            </a:r>
            <a:r>
              <a:rPr lang="ko-KR" altLang="en-US" sz="1100" dirty="0"/>
              <a:t>해당 연도만 클릭 등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도구 팁</a:t>
            </a:r>
            <a:r>
              <a:rPr lang="en-US" altLang="ko-KR" sz="1100" dirty="0"/>
              <a:t>: </a:t>
            </a:r>
            <a:r>
              <a:rPr lang="ko-KR" altLang="en-US" sz="1100" dirty="0"/>
              <a:t>마우스를 데이터 포인트 위에 올리면 상세 정보가 표시됨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적용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데이터 변경</a:t>
            </a:r>
            <a:r>
              <a:rPr lang="en-US" altLang="ko-KR" sz="1100" dirty="0"/>
              <a:t>: </a:t>
            </a:r>
            <a:r>
              <a:rPr lang="ko-KR" altLang="en-US" sz="1100" dirty="0"/>
              <a:t>다양한 변수나 시간 범위를 선택하여 그래프를 동적으로 변경할 수 있음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그래프 바의 색을 변경할 수 있도록 개발</a:t>
            </a:r>
          </a:p>
          <a:p>
            <a:pPr>
              <a:lnSpc>
                <a:spcPct val="200000"/>
              </a:lnSpc>
              <a:buFont typeface="+mj-lt"/>
              <a:buAutoNum type="arabicPeriod"/>
            </a:pPr>
            <a:r>
              <a:rPr lang="ko-KR" altLang="en-US" sz="1100" dirty="0"/>
              <a:t>시각화 방식 전환</a:t>
            </a:r>
            <a:r>
              <a:rPr lang="en-US" altLang="ko-KR" sz="1100" dirty="0"/>
              <a:t>: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선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등 다양한 시각화 방식으로 전환 가능</a:t>
            </a:r>
            <a:endParaRPr lang="en-US" altLang="ko-KR" sz="1100" dirty="0"/>
          </a:p>
          <a:p>
            <a:pPr lvl="1">
              <a:lnSpc>
                <a:spcPct val="200000"/>
              </a:lnSpc>
            </a:pPr>
            <a:r>
              <a:rPr lang="en-US" altLang="ko-KR" sz="1100" dirty="0"/>
              <a:t>=&gt; </a:t>
            </a:r>
            <a:r>
              <a:rPr lang="ko-KR" altLang="en-US" sz="1100" dirty="0"/>
              <a:t>막대 그래프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차트  </a:t>
            </a:r>
            <a:r>
              <a:rPr lang="en-US" altLang="ko-KR" sz="1100" dirty="0"/>
              <a:t>2</a:t>
            </a:r>
            <a:r>
              <a:rPr lang="ko-KR" altLang="en-US" sz="1100" dirty="0"/>
              <a:t>개 변환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510D7E-44ED-9511-F158-42ECEA3315F9}"/>
              </a:ext>
            </a:extLst>
          </p:cNvPr>
          <p:cNvSpPr txBox="1"/>
          <p:nvPr/>
        </p:nvSpPr>
        <p:spPr>
          <a:xfrm>
            <a:off x="1088828" y="5822313"/>
            <a:ext cx="6611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https://www.globalforestwatch.org/dashboards/global/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A0CDFC-B7A2-F6C1-0F2D-56897BCF1DD5}"/>
              </a:ext>
            </a:extLst>
          </p:cNvPr>
          <p:cNvSpPr txBox="1"/>
          <p:nvPr/>
        </p:nvSpPr>
        <p:spPr>
          <a:xfrm>
            <a:off x="206178" y="4400664"/>
            <a:ext cx="6611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참고 </a:t>
            </a:r>
            <a:r>
              <a:rPr lang="en-US" altLang="ko-KR" dirty="0">
                <a:hlinkClick r:id="rId3"/>
              </a:rPr>
              <a:t>https://www.knrec.or.kr/biz/statistics/supply/supply02_03_li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862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C7C06-718A-5E6D-A503-9284BF99C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3C92A8-ED2E-14DA-21FB-59B29CEF477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신재생에너지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F936B-FEFF-1E0C-9547-AC5FB18D1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08" y="1976306"/>
            <a:ext cx="6319031" cy="3022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C1AD7E-A3AF-F9CD-E6FF-D3625758DDB9}"/>
              </a:ext>
            </a:extLst>
          </p:cNvPr>
          <p:cNvSpPr txBox="1"/>
          <p:nvPr/>
        </p:nvSpPr>
        <p:spPr>
          <a:xfrm>
            <a:off x="2416147" y="1320452"/>
            <a:ext cx="499171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/>
              <a:t>경기도 </a:t>
            </a:r>
            <a:r>
              <a:rPr lang="en-US" altLang="ko-KR" sz="1100" b="1" dirty="0"/>
              <a:t>– </a:t>
            </a:r>
            <a:r>
              <a:rPr lang="ko-KR" altLang="en-US" sz="1100" b="1" dirty="0"/>
              <a:t>시군 </a:t>
            </a:r>
            <a:r>
              <a:rPr lang="en-US" altLang="ko-KR" sz="1100" b="1" dirty="0"/>
              <a:t>–</a:t>
            </a:r>
            <a:r>
              <a:rPr lang="ko-KR" altLang="en-US" sz="1100" b="1" dirty="0"/>
              <a:t>신재생에너지 선택 하면 테이블 생성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4358195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1D3D0-9C8B-2A05-584E-D27E2C51A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AAE8B6-18D6-9ED6-BCA5-AC9EF4CBC82E}"/>
              </a:ext>
            </a:extLst>
          </p:cNvPr>
          <p:cNvSpPr txBox="1"/>
          <p:nvPr/>
        </p:nvSpPr>
        <p:spPr>
          <a:xfrm>
            <a:off x="2404554" y="2816546"/>
            <a:ext cx="2825132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태양광 </a:t>
            </a:r>
            <a:r>
              <a:rPr lang="ko-KR" altLang="en-US" sz="4000" dirty="0" err="1"/>
              <a:t>잠재량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02485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6043-9F12-8971-A135-A2CF376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1EBEDB-2827-241D-06C0-7CC2B6CD952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C1C18F2-D46B-3D60-5CED-1CC9415655DA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55DB4A-D84B-15E9-9BBE-DD91D2BB0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1314" y="1768107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A9375A2-571B-060B-27F8-FEC5B6D70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078" y="1747549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902752C-BBD8-D0FC-A91B-0768FA7C5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593" y="1747549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4A6057E8-E72D-4295-2BBE-823E2616C442}"/>
              </a:ext>
            </a:extLst>
          </p:cNvPr>
          <p:cNvCxnSpPr/>
          <p:nvPr/>
        </p:nvCxnSpPr>
        <p:spPr>
          <a:xfrm>
            <a:off x="2681314" y="2852025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38376C16-27A4-BEB7-0735-A1EBACAEFC21}"/>
              </a:ext>
            </a:extLst>
          </p:cNvPr>
          <p:cNvGrpSpPr/>
          <p:nvPr/>
        </p:nvGrpSpPr>
        <p:grpSpPr>
          <a:xfrm>
            <a:off x="2715048" y="2680582"/>
            <a:ext cx="1811907" cy="685672"/>
            <a:chOff x="8634546" y="1276212"/>
            <a:chExt cx="3451519" cy="64366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84CF6A-B77A-2CF7-3418-3DD31C51D3AB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10,187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13,386,344 GWh</a:t>
              </a:r>
              <a:endParaRPr lang="ko-KR" altLang="en-US" sz="105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9398459-9A69-B501-DAAF-AC51E51F3FE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이론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4746155-165A-6486-BCF1-5AD33647DD33}"/>
              </a:ext>
            </a:extLst>
          </p:cNvPr>
          <p:cNvCxnSpPr/>
          <p:nvPr/>
        </p:nvCxnSpPr>
        <p:spPr>
          <a:xfrm>
            <a:off x="4441719" y="280849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983188D4-3DD5-8DA8-A1D5-E9C2999D2129}"/>
              </a:ext>
            </a:extLst>
          </p:cNvPr>
          <p:cNvCxnSpPr/>
          <p:nvPr/>
        </p:nvCxnSpPr>
        <p:spPr>
          <a:xfrm>
            <a:off x="6373126" y="284810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19104C2-386D-E32F-3788-BEAAB5DD56B2}"/>
              </a:ext>
            </a:extLst>
          </p:cNvPr>
          <p:cNvGrpSpPr/>
          <p:nvPr/>
        </p:nvGrpSpPr>
        <p:grpSpPr>
          <a:xfrm>
            <a:off x="4475454" y="2680582"/>
            <a:ext cx="1811907" cy="685672"/>
            <a:chOff x="8634546" y="1276212"/>
            <a:chExt cx="3451519" cy="64366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16B159D-2316-A35F-D841-2765749649DA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310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407,189 GWh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2379715-3349-BF14-EE93-4A54E2969EF7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기술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145FFC5-C409-B43E-4B31-BF383A6C2E0E}"/>
              </a:ext>
            </a:extLst>
          </p:cNvPr>
          <p:cNvGrpSpPr/>
          <p:nvPr/>
        </p:nvGrpSpPr>
        <p:grpSpPr>
          <a:xfrm>
            <a:off x="6373126" y="2680582"/>
            <a:ext cx="1811907" cy="685672"/>
            <a:chOff x="8634546" y="1276212"/>
            <a:chExt cx="3451519" cy="64366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1BC6E7-CBB1-AE8F-2648-B0A300715B68}"/>
                </a:ext>
              </a:extLst>
            </p:cNvPr>
            <p:cNvSpPr txBox="1"/>
            <p:nvPr/>
          </p:nvSpPr>
          <p:spPr>
            <a:xfrm>
              <a:off x="8634546" y="1276212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용량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13.8 GW</a:t>
              </a:r>
            </a:p>
            <a:p>
              <a:r>
                <a:rPr lang="ko-KR" altLang="en-US" sz="1050" b="1" dirty="0">
                  <a:solidFill>
                    <a:schemeClr val="bg1"/>
                  </a:solidFill>
                </a:rPr>
                <a:t>발전량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: 18,130 GWh</a:t>
              </a:r>
              <a:endParaRPr lang="ko-KR" altLang="en-US" sz="105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C38B78-41DE-3ACA-2745-49394035BEEC}"/>
                </a:ext>
              </a:extLst>
            </p:cNvPr>
            <p:cNvSpPr txBox="1"/>
            <p:nvPr/>
          </p:nvSpPr>
          <p:spPr>
            <a:xfrm>
              <a:off x="8634548" y="1688737"/>
              <a:ext cx="301237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시장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잠재량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 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4039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BB945-1B64-3AB8-7DE3-8AB7DB4B9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A083DD2-B958-D832-8092-F7598258113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DCA2F51A-895F-F743-2391-A06A3631A629}"/>
              </a:ext>
            </a:extLst>
          </p:cNvPr>
          <p:cNvSpPr/>
          <p:nvPr/>
        </p:nvSpPr>
        <p:spPr>
          <a:xfrm>
            <a:off x="7468351" y="2026995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모식도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E1F097-E8B0-CD90-27E6-0856B9E33331}"/>
              </a:ext>
            </a:extLst>
          </p:cNvPr>
          <p:cNvSpPr txBox="1"/>
          <p:nvPr/>
        </p:nvSpPr>
        <p:spPr>
          <a:xfrm>
            <a:off x="909895" y="1676602"/>
            <a:ext cx="4566980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이론적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경기도 전 지역에 도달하는 태양 복사 에너지를 기반으로 산정한</a:t>
            </a:r>
            <a:r>
              <a:rPr lang="en-US" altLang="ko-KR" sz="1050" dirty="0"/>
              <a:t>,</a:t>
            </a:r>
            <a:r>
              <a:rPr lang="ko-KR" altLang="en-US" sz="1050" dirty="0"/>
              <a:t> 최대 활용 가능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일사량 데이터를 기반으로 계산하며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</a:t>
            </a:r>
            <a:r>
              <a:rPr lang="en-US" altLang="ko-KR" sz="1050" dirty="0"/>
              <a:t>·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제약은 전혀 고려하지 않습니다</a:t>
            </a:r>
            <a:r>
              <a:rPr lang="en-US" altLang="ko-KR" sz="1050" dirty="0"/>
              <a:t>. </a:t>
            </a:r>
            <a:r>
              <a:rPr lang="ko-KR" altLang="en-US" sz="1050" dirty="0"/>
              <a:t>태양광 잠재량을 평가하는 기초 단계에 해당합니다</a:t>
            </a:r>
            <a:r>
              <a:rPr lang="en-US" altLang="ko-KR" sz="1050" dirty="0"/>
              <a:t>.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FF00677-F2BB-F772-BA71-50463DE51000}"/>
              </a:ext>
            </a:extLst>
          </p:cNvPr>
          <p:cNvSpPr txBox="1"/>
          <p:nvPr/>
        </p:nvSpPr>
        <p:spPr>
          <a:xfrm>
            <a:off x="868604" y="3103757"/>
            <a:ext cx="4450381" cy="12729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기술적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이론적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태양광 모듈의 효율</a:t>
            </a:r>
            <a:r>
              <a:rPr lang="en-US" altLang="ko-KR" sz="1050" dirty="0"/>
              <a:t>, </a:t>
            </a:r>
            <a:r>
              <a:rPr lang="ko-KR" altLang="en-US" sz="1050" dirty="0"/>
              <a:t>설치 가능한 면적</a:t>
            </a:r>
            <a:r>
              <a:rPr lang="en-US" altLang="ko-KR" sz="1050" dirty="0"/>
              <a:t>, </a:t>
            </a:r>
            <a:r>
              <a:rPr lang="ko-KR" altLang="en-US" sz="1050" dirty="0"/>
              <a:t>지형 조건 등 기술적</a:t>
            </a:r>
            <a:r>
              <a:rPr lang="en-US" altLang="ko-KR" sz="1050" dirty="0"/>
              <a:t>·</a:t>
            </a:r>
            <a:r>
              <a:rPr lang="ko-KR" altLang="en-US" sz="1050" dirty="0"/>
              <a:t>지리적 제약을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이론적 잠재량에 비해 현실성을 갖춘 수치로</a:t>
            </a:r>
            <a:r>
              <a:rPr lang="en-US" altLang="ko-KR" sz="1050" dirty="0"/>
              <a:t>, </a:t>
            </a:r>
            <a:r>
              <a:rPr lang="ko-KR" altLang="en-US" sz="1050" dirty="0"/>
              <a:t>기술적 가능성을 평가하는 데 중요한 지표입니다</a:t>
            </a:r>
            <a:r>
              <a:rPr lang="en-US" altLang="ko-KR" sz="1050" dirty="0"/>
              <a:t>.</a:t>
            </a: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25173C5C-30CA-45C5-E961-626961B76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538" y="2194656"/>
            <a:ext cx="3077154" cy="28218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95B84C-882A-BBE0-02AB-C29019477EAD}"/>
              </a:ext>
            </a:extLst>
          </p:cNvPr>
          <p:cNvSpPr txBox="1"/>
          <p:nvPr/>
        </p:nvSpPr>
        <p:spPr>
          <a:xfrm>
            <a:off x="840657" y="4557245"/>
            <a:ext cx="4450381" cy="151535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시장 </a:t>
            </a:r>
            <a:r>
              <a:rPr lang="ko-KR" altLang="en-US" sz="1050" b="1" dirty="0" err="1"/>
              <a:t>잠재량</a:t>
            </a:r>
            <a:endParaRPr lang="ko-KR" altLang="en-US" sz="1050" b="1" dirty="0"/>
          </a:p>
          <a:p>
            <a:pPr>
              <a:lnSpc>
                <a:spcPct val="150000"/>
              </a:lnSpc>
            </a:pPr>
            <a:r>
              <a:rPr lang="ko-KR" altLang="en-US" sz="1050" dirty="0"/>
              <a:t>기술적 잠재량을 바탕으로</a:t>
            </a:r>
            <a:r>
              <a:rPr lang="en-US" altLang="ko-KR" sz="1050" dirty="0"/>
              <a:t>, </a:t>
            </a:r>
            <a:r>
              <a:rPr lang="ko-KR" altLang="en-US" sz="1050" dirty="0"/>
              <a:t>정책적</a:t>
            </a:r>
            <a:r>
              <a:rPr lang="en-US" altLang="ko-KR" sz="1050" dirty="0"/>
              <a:t>·</a:t>
            </a:r>
            <a:r>
              <a:rPr lang="ko-KR" altLang="en-US" sz="1050" dirty="0"/>
              <a:t>경제적 제약까지 추가로 반영하여 산정한</a:t>
            </a:r>
            <a:r>
              <a:rPr lang="en-US" altLang="ko-KR" sz="1050" dirty="0"/>
              <a:t>, </a:t>
            </a:r>
            <a:r>
              <a:rPr lang="ko-KR" altLang="en-US" sz="1050" dirty="0"/>
              <a:t>실질적으로 활용 가능한 </a:t>
            </a:r>
            <a:r>
              <a:rPr lang="ko-KR" altLang="en-US" sz="1050" dirty="0" err="1"/>
              <a:t>에너지양입니다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규제 정책으로 인해 설치가 불가능한 지역을 제외하고</a:t>
            </a:r>
            <a:r>
              <a:rPr lang="en-US" altLang="ko-KR" sz="1050" dirty="0"/>
              <a:t>, </a:t>
            </a:r>
            <a:r>
              <a:rPr lang="ko-KR" altLang="en-US" sz="1050" dirty="0"/>
              <a:t>발전원가</a:t>
            </a:r>
            <a:r>
              <a:rPr lang="en-US" altLang="ko-KR" sz="1050" dirty="0"/>
              <a:t>,</a:t>
            </a:r>
            <a:r>
              <a:rPr lang="ko-KR" altLang="en-US" sz="1050" dirty="0"/>
              <a:t> 판매 단가 등을 바탕으로 경제성을 평가한 결과이며</a:t>
            </a:r>
            <a:r>
              <a:rPr lang="en-US" altLang="ko-KR" sz="1050" dirty="0"/>
              <a:t>, </a:t>
            </a:r>
            <a:r>
              <a:rPr lang="ko-KR" altLang="en-US" sz="1050" dirty="0"/>
              <a:t>투자자나 사업자 입장에서 현실적인 기준을 제공합니다</a:t>
            </a:r>
            <a:r>
              <a:rPr lang="en-US" altLang="ko-KR" sz="10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73382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4F2AC-0FED-E1F1-D0F9-AD4681A2F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36F600B-42E7-ED2A-B196-47582E40BED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59C08E1-4B4B-D712-2905-BB89F25D96EC}"/>
              </a:ext>
            </a:extLst>
          </p:cNvPr>
          <p:cNvSpPr/>
          <p:nvPr/>
        </p:nvSpPr>
        <p:spPr>
          <a:xfrm>
            <a:off x="3961467" y="107950"/>
            <a:ext cx="7696200" cy="66149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439B0080-C336-A28A-84B5-C52B6E249D79}"/>
              </a:ext>
            </a:extLst>
          </p:cNvPr>
          <p:cNvCxnSpPr>
            <a:cxnSpLocks/>
          </p:cNvCxnSpPr>
          <p:nvPr/>
        </p:nvCxnSpPr>
        <p:spPr>
          <a:xfrm>
            <a:off x="7785100" y="300382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DD13C72-0688-6933-918A-5504CE51C434}"/>
              </a:ext>
            </a:extLst>
          </p:cNvPr>
          <p:cNvSpPr txBox="1"/>
          <p:nvPr/>
        </p:nvSpPr>
        <p:spPr>
          <a:xfrm>
            <a:off x="4406901" y="336658"/>
            <a:ext cx="3075434" cy="1596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이론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데이터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에너지기술연구원에서 제공하는 천리안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호 수평면 </a:t>
            </a:r>
            <a:r>
              <a:rPr lang="ko-KR" altLang="en-US" sz="1050" dirty="0" err="1">
                <a:solidFill>
                  <a:schemeClr val="bg1"/>
                </a:solidFill>
              </a:rPr>
              <a:t>전일사량</a:t>
            </a:r>
            <a:r>
              <a:rPr lang="ko-KR" altLang="en-US" sz="1050" dirty="0">
                <a:solidFill>
                  <a:schemeClr val="bg1"/>
                </a:solidFill>
              </a:rPr>
              <a:t> </a:t>
            </a:r>
            <a:r>
              <a:rPr lang="en-US" altLang="ko-KR" sz="1050" dirty="0">
                <a:solidFill>
                  <a:schemeClr val="bg1"/>
                </a:solidFill>
              </a:rPr>
              <a:t>(2012</a:t>
            </a:r>
            <a:r>
              <a:rPr lang="ko-KR" altLang="en-US" sz="1050" dirty="0">
                <a:solidFill>
                  <a:schemeClr val="bg1"/>
                </a:solidFill>
              </a:rPr>
              <a:t>년</a:t>
            </a:r>
            <a:r>
              <a:rPr lang="en-US" altLang="ko-KR" sz="1050" dirty="0">
                <a:solidFill>
                  <a:schemeClr val="bg1"/>
                </a:solidFill>
              </a:rPr>
              <a:t>~2019</a:t>
            </a:r>
            <a:r>
              <a:rPr lang="ko-KR" altLang="en-US" sz="1050" dirty="0">
                <a:solidFill>
                  <a:schemeClr val="bg1"/>
                </a:solidFill>
              </a:rPr>
              <a:t>년 평균 값</a:t>
            </a:r>
            <a:r>
              <a:rPr lang="en-US" altLang="ko-KR" sz="1050" dirty="0">
                <a:solidFill>
                  <a:schemeClr val="bg1"/>
                </a:solidFill>
              </a:rPr>
              <a:t>)</a:t>
            </a:r>
            <a:r>
              <a:rPr lang="ko-KR" altLang="en-US" sz="1050" dirty="0">
                <a:solidFill>
                  <a:schemeClr val="bg1"/>
                </a:solidFill>
              </a:rPr>
              <a:t>을 활용</a:t>
            </a:r>
            <a:r>
              <a:rPr lang="en-US" altLang="ko-KR" sz="105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해상도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1.5km</a:t>
            </a:r>
            <a:r>
              <a:rPr lang="ko-KR" altLang="en-US" sz="1050" dirty="0">
                <a:solidFill>
                  <a:schemeClr val="bg1"/>
                </a:solidFill>
              </a:rPr>
              <a:t> 격자 데이터를 </a:t>
            </a:r>
            <a:r>
              <a:rPr lang="en-US" altLang="ko-KR" sz="1050" dirty="0">
                <a:solidFill>
                  <a:schemeClr val="bg1"/>
                </a:solidFill>
              </a:rPr>
              <a:t>500m </a:t>
            </a:r>
            <a:r>
              <a:rPr lang="ko-KR" altLang="en-US" sz="1050" dirty="0">
                <a:solidFill>
                  <a:schemeClr val="bg1"/>
                </a:solidFill>
              </a:rPr>
              <a:t>격자로 보간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6B1F6-18AD-052D-725F-F19BE4ED1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436" y="367244"/>
            <a:ext cx="2789907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9A611C2B-2386-EA9C-951F-C47DCABDA4CC}"/>
              </a:ext>
            </a:extLst>
          </p:cNvPr>
          <p:cNvSpPr/>
          <p:nvPr/>
        </p:nvSpPr>
        <p:spPr>
          <a:xfrm>
            <a:off x="5982768" y="452386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F8153C71-AEE8-EE1D-2335-4E70B720A229}"/>
              </a:ext>
            </a:extLst>
          </p:cNvPr>
          <p:cNvCxnSpPr>
            <a:cxnSpLocks/>
          </p:cNvCxnSpPr>
          <p:nvPr/>
        </p:nvCxnSpPr>
        <p:spPr>
          <a:xfrm>
            <a:off x="7785100" y="2481420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F3B07D57-4F20-6BB7-617B-B023FE894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2492097"/>
            <a:ext cx="2789907" cy="1842555"/>
          </a:xfrm>
          <a:prstGeom prst="rect">
            <a:avLst/>
          </a:prstGeom>
        </p:spPr>
      </p:pic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A6E551B-F33B-4B2D-1350-76BE5395ED8B}"/>
              </a:ext>
            </a:extLst>
          </p:cNvPr>
          <p:cNvCxnSpPr>
            <a:cxnSpLocks/>
          </p:cNvCxnSpPr>
          <p:nvPr/>
        </p:nvCxnSpPr>
        <p:spPr>
          <a:xfrm>
            <a:off x="7803859" y="4648201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AFB1CA9C-1735-8D8D-1A44-0531CE6AE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195" y="4715063"/>
            <a:ext cx="2789907" cy="1842555"/>
          </a:xfrm>
          <a:prstGeom prst="rect">
            <a:avLst/>
          </a:prstGeom>
        </p:spPr>
      </p:pic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6923C9FE-1E22-1617-9C0F-779B7786EDE3}"/>
              </a:ext>
            </a:extLst>
          </p:cNvPr>
          <p:cNvSpPr/>
          <p:nvPr/>
        </p:nvSpPr>
        <p:spPr>
          <a:xfrm>
            <a:off x="6247376" y="2273871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02FEA65-EF10-9B53-3F6C-6E8919ECE015}"/>
              </a:ext>
            </a:extLst>
          </p:cNvPr>
          <p:cNvSpPr/>
          <p:nvPr/>
        </p:nvSpPr>
        <p:spPr>
          <a:xfrm>
            <a:off x="6522471" y="5007957"/>
            <a:ext cx="852276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74CC8-A438-EE68-DBD9-1C111B83B365}"/>
              </a:ext>
            </a:extLst>
          </p:cNvPr>
          <p:cNvSpPr txBox="1"/>
          <p:nvPr/>
        </p:nvSpPr>
        <p:spPr>
          <a:xfrm>
            <a:off x="4434572" y="2109086"/>
            <a:ext cx="3075434" cy="28080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기술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태양광 유형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건물이 위치한 격자에는 옥상형 태양광 설치를 가정하고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건물이 없는 격자에는 지상형 태양광 설치를 가정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지리적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산지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하천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산사태 </a:t>
            </a:r>
            <a:r>
              <a:rPr lang="en-US" altLang="ko-KR" sz="1050" dirty="0">
                <a:solidFill>
                  <a:schemeClr val="bg1"/>
                </a:solidFill>
              </a:rPr>
              <a:t>1</a:t>
            </a:r>
            <a:r>
              <a:rPr lang="ko-KR" altLang="en-US" sz="1050" dirty="0">
                <a:solidFill>
                  <a:schemeClr val="bg1"/>
                </a:solidFill>
              </a:rPr>
              <a:t>등급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경사 </a:t>
            </a:r>
            <a:r>
              <a:rPr lang="en-US" altLang="ko-KR" sz="1050" dirty="0">
                <a:solidFill>
                  <a:schemeClr val="bg1"/>
                </a:solidFill>
              </a:rPr>
              <a:t>15</a:t>
            </a:r>
            <a:r>
              <a:rPr lang="ko-KR" altLang="en-US" sz="1050" dirty="0">
                <a:solidFill>
                  <a:schemeClr val="bg1"/>
                </a:solidFill>
              </a:rPr>
              <a:t>도 이상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표고 </a:t>
            </a:r>
            <a:r>
              <a:rPr lang="en-US" altLang="ko-KR" sz="1050" dirty="0">
                <a:solidFill>
                  <a:schemeClr val="bg1"/>
                </a:solidFill>
              </a:rPr>
              <a:t>1,000m </a:t>
            </a:r>
            <a:r>
              <a:rPr lang="ko-KR" altLang="en-US" sz="1050" dirty="0">
                <a:solidFill>
                  <a:schemeClr val="bg1"/>
                </a:solidFill>
              </a:rPr>
              <a:t>이상으로서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설치에 지리적 제약이 있는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b="1" dirty="0">
                <a:solidFill>
                  <a:schemeClr val="bg1"/>
                </a:solidFill>
              </a:rPr>
              <a:t>(</a:t>
            </a:r>
            <a:r>
              <a:rPr lang="ko-KR" altLang="en-US" sz="1050" b="1" dirty="0">
                <a:solidFill>
                  <a:schemeClr val="bg1"/>
                </a:solidFill>
              </a:rPr>
              <a:t>기술적 제약</a:t>
            </a:r>
            <a:r>
              <a:rPr lang="en-US" altLang="ko-KR" sz="1050" b="1" dirty="0">
                <a:solidFill>
                  <a:schemeClr val="bg1"/>
                </a:solidFill>
              </a:rPr>
              <a:t>)</a:t>
            </a:r>
            <a:r>
              <a:rPr lang="en-US" altLang="ko-KR" sz="1050" dirty="0">
                <a:solidFill>
                  <a:schemeClr val="bg1"/>
                </a:solidFill>
              </a:rPr>
              <a:t> </a:t>
            </a:r>
            <a:r>
              <a:rPr lang="ko-KR" altLang="en-US" sz="1050" dirty="0">
                <a:solidFill>
                  <a:schemeClr val="bg1"/>
                </a:solidFill>
              </a:rPr>
              <a:t>태양광 모듈은 입사된 일사량 중 일부를 전기에너지로 변환하므로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기술적 제약은 모듈의 면적과 효율에 의해 반영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05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DAE6A-4846-61B9-0BA5-80F57BDC8A2A}"/>
              </a:ext>
            </a:extLst>
          </p:cNvPr>
          <p:cNvSpPr txBox="1"/>
          <p:nvPr/>
        </p:nvSpPr>
        <p:spPr>
          <a:xfrm>
            <a:off x="4406901" y="4884421"/>
            <a:ext cx="3075434" cy="208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시장 </a:t>
            </a:r>
            <a:r>
              <a:rPr lang="ko-KR" altLang="en-US" sz="1400" b="1" dirty="0" err="1">
                <a:solidFill>
                  <a:schemeClr val="bg1"/>
                </a:solidFill>
              </a:rPr>
              <a:t>잠재량</a:t>
            </a:r>
            <a:r>
              <a:rPr lang="ko-KR" altLang="en-US" sz="1400" b="1" dirty="0">
                <a:solidFill>
                  <a:schemeClr val="bg1"/>
                </a:solidFill>
              </a:rPr>
              <a:t> 지도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정책적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문화재지역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개발불가지역 등 규제정책으로 인해</a:t>
            </a:r>
            <a:r>
              <a:rPr lang="en-US" altLang="ko-KR" sz="1050" dirty="0">
                <a:solidFill>
                  <a:schemeClr val="bg1"/>
                </a:solidFill>
              </a:rPr>
              <a:t>, </a:t>
            </a:r>
            <a:r>
              <a:rPr lang="ko-KR" altLang="en-US" sz="1050" dirty="0">
                <a:solidFill>
                  <a:schemeClr val="bg1"/>
                </a:solidFill>
              </a:rPr>
              <a:t>태양광 설치가 불가능한 지역을 제외</a:t>
            </a:r>
            <a:r>
              <a:rPr lang="en-US" altLang="ko-KR" sz="10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(</a:t>
            </a:r>
            <a:r>
              <a:rPr lang="ko-KR" altLang="en-US" sz="1050" dirty="0">
                <a:solidFill>
                  <a:schemeClr val="bg1"/>
                </a:solidFill>
              </a:rPr>
              <a:t>경제적 제약</a:t>
            </a:r>
            <a:r>
              <a:rPr lang="en-US" altLang="ko-KR" sz="1050" dirty="0">
                <a:solidFill>
                  <a:schemeClr val="bg1"/>
                </a:solidFill>
              </a:rPr>
              <a:t>) </a:t>
            </a:r>
            <a:r>
              <a:rPr lang="ko-KR" altLang="en-US" sz="1050" dirty="0">
                <a:solidFill>
                  <a:schemeClr val="bg1"/>
                </a:solidFill>
              </a:rPr>
              <a:t>태양광 발전단가</a:t>
            </a:r>
            <a:r>
              <a:rPr lang="en-US" altLang="ko-KR" sz="1050" dirty="0">
                <a:solidFill>
                  <a:schemeClr val="bg1"/>
                </a:solidFill>
              </a:rPr>
              <a:t>(LCOE)</a:t>
            </a:r>
            <a:r>
              <a:rPr lang="ko-KR" altLang="en-US" sz="1050" dirty="0">
                <a:solidFill>
                  <a:schemeClr val="bg1"/>
                </a:solidFill>
              </a:rPr>
              <a:t>이 판매수익</a:t>
            </a:r>
            <a:r>
              <a:rPr lang="en-US" altLang="ko-KR" sz="1050" dirty="0">
                <a:solidFill>
                  <a:schemeClr val="bg1"/>
                </a:solidFill>
              </a:rPr>
              <a:t>(SMP+REC)</a:t>
            </a:r>
            <a:r>
              <a:rPr lang="ko-KR" altLang="en-US" sz="1050" dirty="0">
                <a:solidFill>
                  <a:schemeClr val="bg1"/>
                </a:solidFill>
              </a:rPr>
              <a:t>보다 클 것으로 예상되는 지역은 제외</a:t>
            </a:r>
            <a:endParaRPr lang="en-US" altLang="ko-KR" sz="105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79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9BF910-D050-C849-3A3A-F59EC35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E9D6D26-3CC6-FD3F-62FD-34F594DC914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F16079-C5AF-CBB7-8421-07E1A68786E8}"/>
              </a:ext>
            </a:extLst>
          </p:cNvPr>
          <p:cNvSpPr txBox="1"/>
          <p:nvPr/>
        </p:nvSpPr>
        <p:spPr>
          <a:xfrm>
            <a:off x="596651" y="1179163"/>
            <a:ext cx="2995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/>
              <a:t>태양광 </a:t>
            </a:r>
            <a:r>
              <a:rPr lang="ko-KR" altLang="en-US" dirty="0" err="1"/>
              <a:t>잠재량</a:t>
            </a:r>
            <a:r>
              <a:rPr lang="ko-KR" altLang="en-US" dirty="0"/>
              <a:t> 현황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175A91F-6D92-3E9C-E8A6-4A9AE0C5CD5A}"/>
              </a:ext>
            </a:extLst>
          </p:cNvPr>
          <p:cNvSpPr/>
          <p:nvPr/>
        </p:nvSpPr>
        <p:spPr>
          <a:xfrm>
            <a:off x="249857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F1CB7E8-5716-C661-8ADF-280492142DA7}"/>
              </a:ext>
            </a:extLst>
          </p:cNvPr>
          <p:cNvSpPr/>
          <p:nvPr/>
        </p:nvSpPr>
        <p:spPr>
          <a:xfrm>
            <a:off x="2302376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98CA1A5-1670-D6D1-9193-1E50B32A3D34}"/>
              </a:ext>
            </a:extLst>
          </p:cNvPr>
          <p:cNvSpPr/>
          <p:nvPr/>
        </p:nvSpPr>
        <p:spPr>
          <a:xfrm>
            <a:off x="4499789" y="5512589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79DEEDA-4047-D4FC-C0A8-A5FED81AF46A}"/>
              </a:ext>
            </a:extLst>
          </p:cNvPr>
          <p:cNvSpPr/>
          <p:nvPr/>
        </p:nvSpPr>
        <p:spPr>
          <a:xfrm>
            <a:off x="1601185" y="597591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F7F5BD3-5D11-DE4D-EABF-BC8936E6CAC0}"/>
              </a:ext>
            </a:extLst>
          </p:cNvPr>
          <p:cNvSpPr/>
          <p:nvPr/>
        </p:nvSpPr>
        <p:spPr>
          <a:xfrm>
            <a:off x="3762564" y="5965570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D041-133D-1E2D-AAA0-3DC505F0A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2697"/>
            <a:ext cx="6096000" cy="3366993"/>
          </a:xfrm>
          <a:prstGeom prst="rect">
            <a:avLst/>
          </a:prstGeom>
        </p:spPr>
      </p:pic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98890DBB-AAD2-CA37-8139-4E72E6176921}"/>
              </a:ext>
            </a:extLst>
          </p:cNvPr>
          <p:cNvSpPr/>
          <p:nvPr/>
        </p:nvSpPr>
        <p:spPr>
          <a:xfrm>
            <a:off x="6697202" y="4796183"/>
            <a:ext cx="4529488" cy="1075164"/>
          </a:xfrm>
          <a:prstGeom prst="wedgeRectCallout">
            <a:avLst>
              <a:gd name="adj1" fmla="val -155284"/>
              <a:gd name="adj2" fmla="val -7919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</a:rPr>
              <a:t>시군을 클릭하면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해당 시군의 </a:t>
            </a:r>
            <a:r>
              <a:rPr lang="ko-KR" altLang="en-US" sz="1400" b="1" dirty="0" err="1">
                <a:solidFill>
                  <a:schemeClr val="tx1"/>
                </a:solidFill>
              </a:rPr>
              <a:t>읍면동</a:t>
            </a:r>
            <a:r>
              <a:rPr lang="ko-KR" altLang="en-US" sz="1400" b="1" dirty="0">
                <a:solidFill>
                  <a:schemeClr val="tx1"/>
                </a:solidFill>
              </a:rPr>
              <a:t> 수준까지 </a:t>
            </a:r>
            <a:r>
              <a:rPr lang="en-US" altLang="ko-KR" sz="1400" b="1" dirty="0">
                <a:solidFill>
                  <a:schemeClr val="tx1"/>
                </a:solidFill>
              </a:rPr>
              <a:t>zoom</a:t>
            </a:r>
            <a:r>
              <a:rPr lang="ko-KR" altLang="en-US" sz="1400" b="1" dirty="0">
                <a:solidFill>
                  <a:schemeClr val="tx1"/>
                </a:solidFill>
              </a:rPr>
              <a:t>되게 해주세요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A8FC0345-C8A9-3C52-11FC-23AB108987C7}"/>
              </a:ext>
            </a:extLst>
          </p:cNvPr>
          <p:cNvSpPr/>
          <p:nvPr/>
        </p:nvSpPr>
        <p:spPr>
          <a:xfrm>
            <a:off x="6448274" y="1833908"/>
            <a:ext cx="4529488" cy="1075164"/>
          </a:xfrm>
          <a:prstGeom prst="wedgeRectCallout">
            <a:avLst>
              <a:gd name="adj1" fmla="val -70538"/>
              <a:gd name="adj2" fmla="val -3890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‘</a:t>
            </a:r>
            <a:r>
              <a:rPr lang="ko-KR" altLang="en-US" sz="1400" b="1" dirty="0">
                <a:solidFill>
                  <a:schemeClr val="tx1"/>
                </a:solidFill>
              </a:rPr>
              <a:t>에너지기술연구원 데이터 기반</a:t>
            </a:r>
            <a:r>
              <a:rPr lang="en-US" altLang="ko-KR" sz="1400" b="1" dirty="0">
                <a:solidFill>
                  <a:schemeClr val="tx1"/>
                </a:solidFill>
              </a:rPr>
              <a:t>’ </a:t>
            </a:r>
            <a:r>
              <a:rPr lang="ko-KR" altLang="en-US" sz="1400" b="1" dirty="0">
                <a:solidFill>
                  <a:schemeClr val="tx1"/>
                </a:solidFill>
              </a:rPr>
              <a:t>데이터만 사용할 예정입니다</a:t>
            </a:r>
            <a:r>
              <a:rPr lang="en-US" altLang="ko-KR" sz="1400" b="1" dirty="0">
                <a:solidFill>
                  <a:schemeClr val="tx1"/>
                </a:solidFill>
              </a:rPr>
              <a:t>. </a:t>
            </a:r>
            <a:r>
              <a:rPr lang="ko-KR" altLang="en-US" sz="1400" b="1" dirty="0">
                <a:solidFill>
                  <a:schemeClr val="tx1"/>
                </a:solidFill>
              </a:rPr>
              <a:t>단일 데이터라서 이 탭은 사라져야 합니다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0770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8C3DA-D83E-745C-201C-549578153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BFBFE4-9D16-2782-31C8-7AAC50EE43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태양광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_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기후지도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789A08-15A3-5C09-4BFE-D3E288CDD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576" y="1054037"/>
            <a:ext cx="1802017" cy="555622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33CC0DD-1C87-E6C3-FCA9-061FB676A3F7}"/>
              </a:ext>
            </a:extLst>
          </p:cNvPr>
          <p:cNvCxnSpPr/>
          <p:nvPr/>
        </p:nvCxnSpPr>
        <p:spPr>
          <a:xfrm flipH="1">
            <a:off x="441434" y="1139622"/>
            <a:ext cx="1572048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6B56264-63FC-EB2C-85A2-91C2620948D7}"/>
              </a:ext>
            </a:extLst>
          </p:cNvPr>
          <p:cNvCxnSpPr>
            <a:cxnSpLocks/>
          </p:cNvCxnSpPr>
          <p:nvPr/>
        </p:nvCxnSpPr>
        <p:spPr>
          <a:xfrm>
            <a:off x="400895" y="1139622"/>
            <a:ext cx="1566173" cy="3666609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945A3EA-EAE6-5637-79F0-71B0531D7417}"/>
              </a:ext>
            </a:extLst>
          </p:cNvPr>
          <p:cNvSpPr txBox="1"/>
          <p:nvPr/>
        </p:nvSpPr>
        <p:spPr>
          <a:xfrm>
            <a:off x="2634241" y="1510375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이론적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2A6FA-84B9-D51A-E9E4-AFE15C3F2AA2}"/>
              </a:ext>
            </a:extLst>
          </p:cNvPr>
          <p:cNvSpPr txBox="1"/>
          <p:nvPr/>
        </p:nvSpPr>
        <p:spPr>
          <a:xfrm>
            <a:off x="2634241" y="1901264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기술적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CC3D9-7C06-9CFF-559E-7AAC92EA669C}"/>
              </a:ext>
            </a:extLst>
          </p:cNvPr>
          <p:cNvSpPr txBox="1"/>
          <p:nvPr/>
        </p:nvSpPr>
        <p:spPr>
          <a:xfrm>
            <a:off x="2634241" y="2299940"/>
            <a:ext cx="2422744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시장적 </a:t>
            </a:r>
            <a:r>
              <a:rPr lang="ko-KR" altLang="en-US" sz="1100" b="1" dirty="0" err="1"/>
              <a:t>잠재량</a:t>
            </a:r>
            <a:endParaRPr lang="en-US" altLang="ko-KR" sz="1100" b="1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82D6196B-B421-22E5-F409-E3990406A8E8}"/>
              </a:ext>
            </a:extLst>
          </p:cNvPr>
          <p:cNvSpPr/>
          <p:nvPr/>
        </p:nvSpPr>
        <p:spPr>
          <a:xfrm>
            <a:off x="2154132" y="1887358"/>
            <a:ext cx="210696" cy="1846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0D05D20D-CF1C-2F11-52DF-860930920515}"/>
              </a:ext>
            </a:extLst>
          </p:cNvPr>
          <p:cNvSpPr/>
          <p:nvPr/>
        </p:nvSpPr>
        <p:spPr>
          <a:xfrm>
            <a:off x="4713916" y="1789222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DDE3D-59A7-981F-0784-A6B9D2A8499A}"/>
              </a:ext>
            </a:extLst>
          </p:cNvPr>
          <p:cNvSpPr txBox="1"/>
          <p:nvPr/>
        </p:nvSpPr>
        <p:spPr>
          <a:xfrm>
            <a:off x="7018732" y="1789222"/>
            <a:ext cx="3258057" cy="131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이론적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기술적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시장 </a:t>
            </a:r>
            <a:r>
              <a:rPr lang="ko-KR" altLang="en-US" sz="900" b="1" dirty="0" err="1"/>
              <a:t>잠재량</a:t>
            </a:r>
            <a:r>
              <a:rPr lang="ko-KR" altLang="en-US" sz="900" b="1" dirty="0"/>
              <a:t> </a:t>
            </a:r>
            <a:r>
              <a:rPr lang="en-US" altLang="ko-KR" sz="900" b="1" dirty="0"/>
              <a:t>(</a:t>
            </a:r>
            <a:r>
              <a:rPr lang="ko-KR" altLang="en-US" sz="900" b="1" dirty="0"/>
              <a:t>용량</a:t>
            </a:r>
            <a:r>
              <a:rPr lang="en-US" altLang="ko-KR" sz="900" b="1" dirty="0"/>
              <a:t>, </a:t>
            </a:r>
            <a:r>
              <a:rPr lang="ko-KR" altLang="en-US" sz="900" b="1" dirty="0"/>
              <a:t>발전량</a:t>
            </a:r>
            <a:r>
              <a:rPr lang="en-US" altLang="ko-KR" sz="900" b="1" dirty="0"/>
              <a:t>)</a:t>
            </a:r>
          </a:p>
        </p:txBody>
      </p:sp>
      <p:sp>
        <p:nvSpPr>
          <p:cNvPr id="2" name="말풍선: 사각형 1">
            <a:extLst>
              <a:ext uri="{FF2B5EF4-FFF2-40B4-BE49-F238E27FC236}">
                <a16:creationId xmlns:a16="http://schemas.microsoft.com/office/drawing/2014/main" id="{C6BE8063-551C-4984-07EF-92A9C05C2EC7}"/>
              </a:ext>
            </a:extLst>
          </p:cNvPr>
          <p:cNvSpPr/>
          <p:nvPr/>
        </p:nvSpPr>
        <p:spPr>
          <a:xfrm>
            <a:off x="4400399" y="3900833"/>
            <a:ext cx="4529488" cy="1075164"/>
          </a:xfrm>
          <a:prstGeom prst="wedgeRectCallout">
            <a:avLst>
              <a:gd name="adj1" fmla="val 21779"/>
              <a:gd name="adj2" fmla="val -12348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>
                <a:solidFill>
                  <a:schemeClr val="tx1"/>
                </a:solidFill>
              </a:rPr>
              <a:t>편입면적 분석 기능 구현해주세요</a:t>
            </a:r>
            <a:endParaRPr lang="en-US" altLang="ko-KR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544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F7A23-432F-9864-D243-6C5BD01CF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B82508-24F0-5944-1AAA-9F4A37873AEA}"/>
              </a:ext>
            </a:extLst>
          </p:cNvPr>
          <p:cNvSpPr txBox="1"/>
          <p:nvPr/>
        </p:nvSpPr>
        <p:spPr>
          <a:xfrm>
            <a:off x="1912839" y="3724810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5566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6B1BB-67B8-6748-BB5A-B7B9022D3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C994D2-A501-E069-9CB7-2B927829C03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76B13AD-0D8B-743F-6AB1-EE11264181CD}"/>
              </a:ext>
            </a:extLst>
          </p:cNvPr>
          <p:cNvSpPr/>
          <p:nvPr/>
        </p:nvSpPr>
        <p:spPr>
          <a:xfrm>
            <a:off x="623959" y="1606174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E379D2C-D220-B47F-243E-EF504CE5E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802" y="1676973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B707D48-E33E-453B-0630-EAD69328A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667" y="1699943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AD1EC4-B282-BF61-327E-1495AF72A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3462" y="1676973"/>
            <a:ext cx="1407037" cy="574705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2301DD3-852F-67E5-CCCC-D623E3E9E126}"/>
              </a:ext>
            </a:extLst>
          </p:cNvPr>
          <p:cNvCxnSpPr/>
          <p:nvPr/>
        </p:nvCxnSpPr>
        <p:spPr>
          <a:xfrm>
            <a:off x="1732802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2F961FD3-B802-CA43-8D80-004B563E4757}"/>
              </a:ext>
            </a:extLst>
          </p:cNvPr>
          <p:cNvGrpSpPr/>
          <p:nvPr/>
        </p:nvGrpSpPr>
        <p:grpSpPr>
          <a:xfrm>
            <a:off x="1766536" y="2760889"/>
            <a:ext cx="1966573" cy="821999"/>
            <a:chOff x="8634546" y="1437155"/>
            <a:chExt cx="3746144" cy="77163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0AF9F52-CC66-F765-5B88-A493C394B7D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xx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 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%</a:t>
              </a:r>
              <a:endParaRPr lang="ko-KR" altLang="en-US" sz="1050" b="1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DFAC71-2597-17D9-F0C3-39642E158E55}"/>
                </a:ext>
              </a:extLst>
            </p:cNvPr>
            <p:cNvSpPr txBox="1"/>
            <p:nvPr/>
          </p:nvSpPr>
          <p:spPr>
            <a:xfrm>
              <a:off x="8634546" y="1688737"/>
              <a:ext cx="3746144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 비율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경기도 전체 가구수</a:t>
              </a:r>
              <a:r>
                <a:rPr lang="en-US" altLang="ko-KR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: 5,722,843 </a:t>
              </a:r>
              <a:r>
                <a:rPr lang="ko-KR" altLang="en-US" sz="10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가구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89EA8A-AD9D-EBA7-0569-ABEE208993FA}"/>
              </a:ext>
            </a:extLst>
          </p:cNvPr>
          <p:cNvCxnSpPr/>
          <p:nvPr/>
        </p:nvCxnSpPr>
        <p:spPr>
          <a:xfrm>
            <a:off x="3812308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5A17FB0-5634-30B0-3601-7AD8CE0E3510}"/>
              </a:ext>
            </a:extLst>
          </p:cNvPr>
          <p:cNvGrpSpPr/>
          <p:nvPr/>
        </p:nvGrpSpPr>
        <p:grpSpPr>
          <a:xfrm>
            <a:off x="3846042" y="2760890"/>
            <a:ext cx="1742085" cy="668110"/>
            <a:chOff x="8634546" y="1437155"/>
            <a:chExt cx="3451519" cy="6271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064E968-F6BB-11FD-86F5-2D1922240B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165C78-A590-934B-D751-54D026359C36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하절기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7D8C6E0-EED9-941D-E90D-433F168E9435}"/>
              </a:ext>
            </a:extLst>
          </p:cNvPr>
          <p:cNvCxnSpPr/>
          <p:nvPr/>
        </p:nvCxnSpPr>
        <p:spPr>
          <a:xfrm>
            <a:off x="5821995" y="277753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6450CE7-483A-A66C-1FBD-0D9CA4449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05" y="1699943"/>
            <a:ext cx="1492327" cy="596931"/>
          </a:xfrm>
          <a:prstGeom prst="rect">
            <a:avLst/>
          </a:prstGeom>
        </p:spPr>
      </p:pic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47F51C1-C3A1-17B6-68ED-EADF3D5291C4}"/>
              </a:ext>
            </a:extLst>
          </p:cNvPr>
          <p:cNvCxnSpPr/>
          <p:nvPr/>
        </p:nvCxnSpPr>
        <p:spPr>
          <a:xfrm>
            <a:off x="7877146" y="2760891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CEE39F1-F392-6CD3-7437-2CBE0F0ED140}"/>
              </a:ext>
            </a:extLst>
          </p:cNvPr>
          <p:cNvGrpSpPr/>
          <p:nvPr/>
        </p:nvGrpSpPr>
        <p:grpSpPr>
          <a:xfrm>
            <a:off x="7910880" y="2760890"/>
            <a:ext cx="2109419" cy="821998"/>
            <a:chOff x="8634546" y="1437155"/>
            <a:chExt cx="3451519" cy="77163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40A2499-3C2F-7447-35E0-77675AB62C6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11.2%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D33F67-A051-A921-455E-3B0CC1C875BE}"/>
                </a:ext>
              </a:extLst>
            </p:cNvPr>
            <p:cNvSpPr txBox="1"/>
            <p:nvPr/>
          </p:nvSpPr>
          <p:spPr>
            <a:xfrm>
              <a:off x="8634548" y="1688736"/>
              <a:ext cx="3238830" cy="5200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바우처 발급가구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대비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증가율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ADF9B8A-60C7-42A3-613C-2465448F9347}"/>
              </a:ext>
            </a:extLst>
          </p:cNvPr>
          <p:cNvSpPr/>
          <p:nvPr/>
        </p:nvSpPr>
        <p:spPr>
          <a:xfrm>
            <a:off x="13787" y="42391"/>
            <a:ext cx="1847850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수정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1D69C1-A5B2-3F02-81D0-C3AA3A18780C}"/>
              </a:ext>
            </a:extLst>
          </p:cNvPr>
          <p:cNvGrpSpPr/>
          <p:nvPr/>
        </p:nvGrpSpPr>
        <p:grpSpPr>
          <a:xfrm>
            <a:off x="5910575" y="2760890"/>
            <a:ext cx="1742085" cy="668110"/>
            <a:chOff x="8634546" y="1437155"/>
            <a:chExt cx="3451519" cy="62717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49A35B8-D2D7-02F6-F962-450EC607C98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1000 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원</a:t>
              </a:r>
              <a:r>
                <a:rPr lang="en-US" altLang="ko-KR" sz="1050" b="1" dirty="0">
                  <a:solidFill>
                    <a:schemeClr val="bg1"/>
                  </a:solidFill>
                </a:rPr>
                <a:t>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가구</a:t>
              </a:r>
              <a:endParaRPr lang="ko-KR" altLang="en-US" sz="1050" b="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1007F53-906D-AD6D-3F90-22B653B5FFEE}"/>
                </a:ext>
              </a:extLst>
            </p:cNvPr>
            <p:cNvSpPr txBox="1"/>
            <p:nvPr/>
          </p:nvSpPr>
          <p:spPr>
            <a:xfrm>
              <a:off x="8634548" y="1688736"/>
              <a:ext cx="3238829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가구당 바우처 </a:t>
              </a:r>
              <a:r>
                <a:rPr lang="ko-KR" altLang="en-US" sz="1000" b="1" dirty="0" err="1">
                  <a:solidFill>
                    <a:schemeClr val="bg1"/>
                  </a:solidFill>
                </a:rPr>
                <a:t>발급액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(2023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동절기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7CD71541-7AFB-D597-F54B-18E28F361149}"/>
              </a:ext>
            </a:extLst>
          </p:cNvPr>
          <p:cNvSpPr/>
          <p:nvPr/>
        </p:nvSpPr>
        <p:spPr>
          <a:xfrm>
            <a:off x="1436034" y="4488262"/>
            <a:ext cx="8304185" cy="914400"/>
          </a:xfrm>
          <a:prstGeom prst="wedgeRectCallout">
            <a:avLst>
              <a:gd name="adj1" fmla="val -6821"/>
              <a:gd name="adj2" fmla="val -12235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이 부분은 제가 숫자를 </a:t>
            </a:r>
            <a:r>
              <a:rPr lang="en-US" altLang="ko-KR" sz="1100" dirty="0">
                <a:solidFill>
                  <a:schemeClr val="tx1"/>
                </a:solidFill>
              </a:rPr>
              <a:t>fix</a:t>
            </a:r>
            <a:r>
              <a:rPr lang="ko-KR" altLang="en-US" sz="1100" dirty="0">
                <a:solidFill>
                  <a:schemeClr val="tx1"/>
                </a:solidFill>
              </a:rPr>
              <a:t>해서 드릴 수 없을 것 같아요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 err="1">
                <a:solidFill>
                  <a:schemeClr val="tx1"/>
                </a:solidFill>
              </a:rPr>
              <a:t>바우처발급의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 err="1">
                <a:solidFill>
                  <a:schemeClr val="tx1"/>
                </a:solidFill>
              </a:rPr>
              <a:t>rawData</a:t>
            </a:r>
            <a:r>
              <a:rPr lang="ko-KR" altLang="en-US" sz="1100" dirty="0">
                <a:solidFill>
                  <a:schemeClr val="tx1"/>
                </a:solidFill>
              </a:rPr>
              <a:t>가 행정동 분류 문제 </a:t>
            </a:r>
            <a:r>
              <a:rPr lang="ko-KR" altLang="en-US" sz="1100" dirty="0" err="1">
                <a:solidFill>
                  <a:schemeClr val="tx1"/>
                </a:solidFill>
              </a:rPr>
              <a:t>떄문에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전처리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</a:rPr>
              <a:t>하셨을거라</a:t>
            </a:r>
            <a:r>
              <a:rPr lang="ko-KR" altLang="en-US" sz="1100" dirty="0">
                <a:solidFill>
                  <a:schemeClr val="tx1"/>
                </a:solidFill>
              </a:rPr>
              <a:t> 생각하는데요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그거 기반으로 작성해주세요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2023</a:t>
            </a:r>
            <a:r>
              <a:rPr lang="ko-KR" altLang="en-US" sz="1100" dirty="0">
                <a:solidFill>
                  <a:schemeClr val="tx1"/>
                </a:solidFill>
              </a:rPr>
              <a:t>년 경기도 전체가구수가 </a:t>
            </a:r>
            <a:r>
              <a:rPr lang="en-US" altLang="ko-KR" sz="1100" dirty="0">
                <a:solidFill>
                  <a:schemeClr val="tx1"/>
                </a:solidFill>
              </a:rPr>
              <a:t>5,722,843</a:t>
            </a:r>
            <a:r>
              <a:rPr lang="ko-KR" altLang="en-US" sz="1100" dirty="0">
                <a:solidFill>
                  <a:schemeClr val="tx1"/>
                </a:solidFill>
              </a:rPr>
              <a:t>이니 전부 계산 가능합니다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바우처 발급가구 증가율은 </a:t>
            </a:r>
            <a:r>
              <a:rPr lang="en-US" altLang="ko-KR" sz="1100" dirty="0">
                <a:solidFill>
                  <a:schemeClr val="tx1"/>
                </a:solidFill>
              </a:rPr>
              <a:t>(2023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/2022</a:t>
            </a:r>
            <a:r>
              <a:rPr lang="ko-KR" altLang="en-US" sz="1100" dirty="0" err="1">
                <a:solidFill>
                  <a:schemeClr val="tx1"/>
                </a:solidFill>
              </a:rPr>
              <a:t>년발급가구</a:t>
            </a:r>
            <a:r>
              <a:rPr lang="en-US" altLang="ko-KR" sz="1100" dirty="0">
                <a:solidFill>
                  <a:schemeClr val="tx1"/>
                </a:solidFill>
              </a:rPr>
              <a:t>)-1  </a:t>
            </a:r>
            <a:r>
              <a:rPr lang="ko-KR" altLang="en-US" sz="1100" dirty="0">
                <a:solidFill>
                  <a:schemeClr val="tx1"/>
                </a:solidFill>
              </a:rPr>
              <a:t>하시면 </a:t>
            </a:r>
            <a:r>
              <a:rPr lang="ko-KR" altLang="en-US" sz="1100" dirty="0" err="1">
                <a:solidFill>
                  <a:schemeClr val="tx1"/>
                </a:solidFill>
              </a:rPr>
              <a:t>되구요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5842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C8D51-522A-09E8-8786-44FEC04F7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47B1D85-4306-58C0-082B-F06D2789E96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EA0B39-5E32-2DFF-E54C-AA3245E7C0C2}"/>
              </a:ext>
            </a:extLst>
          </p:cNvPr>
          <p:cNvSpPr txBox="1"/>
          <p:nvPr/>
        </p:nvSpPr>
        <p:spPr>
          <a:xfrm>
            <a:off x="932417" y="2484351"/>
            <a:ext cx="4450381" cy="224247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050" b="1" dirty="0"/>
              <a:t>경기도 태양광 발전설비 현황</a:t>
            </a: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endParaRPr lang="en-US" altLang="ko-KR" sz="105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1050" dirty="0" err="1"/>
              <a:t>에너지바우처</a:t>
            </a:r>
            <a:r>
              <a:rPr lang="ko-KR" altLang="en-US" sz="1050" dirty="0"/>
              <a:t> 제도는 한국에너지공단이 운영하는 에너지 복지 제도입니다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국민모두가 시원한 여름과 따뜻한 겨울을 보낼 수 있도록 저소득 가구 중 에너지사용에 어려움이 있는 계층에 </a:t>
            </a:r>
            <a:r>
              <a:rPr lang="ko-KR" altLang="en-US" sz="1050" dirty="0" err="1"/>
              <a:t>에너지바우처</a:t>
            </a:r>
            <a:r>
              <a:rPr lang="en-US" altLang="ko-KR" sz="1050" dirty="0"/>
              <a:t>(</a:t>
            </a:r>
            <a:r>
              <a:rPr lang="ko-KR" altLang="en-US" sz="1050" dirty="0"/>
              <a:t>이용권</a:t>
            </a:r>
            <a:r>
              <a:rPr lang="en-US" altLang="ko-KR" sz="1050" dirty="0"/>
              <a:t>)</a:t>
            </a:r>
            <a:r>
              <a:rPr lang="ko-KR" altLang="en-US" sz="1050" dirty="0"/>
              <a:t>를 지급하여</a:t>
            </a:r>
            <a:r>
              <a:rPr lang="en-US" altLang="ko-KR" sz="1050" dirty="0"/>
              <a:t>, </a:t>
            </a:r>
            <a:r>
              <a:rPr lang="ko-KR" altLang="en-US" sz="1050" dirty="0"/>
              <a:t>전기</a:t>
            </a:r>
            <a:r>
              <a:rPr lang="en-US" altLang="ko-KR" sz="1050" dirty="0"/>
              <a:t>, </a:t>
            </a:r>
            <a:r>
              <a:rPr lang="ko-KR" altLang="en-US" sz="1050" dirty="0"/>
              <a:t>도시가스</a:t>
            </a:r>
            <a:r>
              <a:rPr lang="en-US" altLang="ko-KR" sz="1050" dirty="0"/>
              <a:t>, </a:t>
            </a:r>
            <a:r>
              <a:rPr lang="ko-KR" altLang="en-US" sz="1050" dirty="0"/>
              <a:t>지역난방</a:t>
            </a:r>
            <a:r>
              <a:rPr lang="en-US" altLang="ko-KR" sz="1050" dirty="0"/>
              <a:t>, </a:t>
            </a:r>
            <a:r>
              <a:rPr lang="ko-KR" altLang="en-US" sz="1050" dirty="0"/>
              <a:t>등유</a:t>
            </a:r>
            <a:r>
              <a:rPr lang="en-US" altLang="ko-KR" sz="1050" dirty="0"/>
              <a:t>, LPG, </a:t>
            </a:r>
            <a:r>
              <a:rPr lang="ko-KR" altLang="en-US" sz="1050" dirty="0"/>
              <a:t>연탄을 구입할 수 있게 지원하는 제도</a:t>
            </a:r>
            <a:r>
              <a:rPr lang="en-US" altLang="ko-KR" sz="1050" dirty="0"/>
              <a:t> 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 </a:t>
            </a:r>
            <a:r>
              <a:rPr lang="ko-KR" altLang="en-US" sz="1050" dirty="0"/>
              <a:t>여름철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en-US" altLang="ko-KR" sz="1050" dirty="0"/>
              <a:t>'</a:t>
            </a:r>
            <a:r>
              <a:rPr lang="ko-KR" altLang="en-US" sz="1050" dirty="0" err="1"/>
              <a:t>요금차감</a:t>
            </a:r>
            <a:r>
              <a:rPr lang="en-US" altLang="ko-KR" sz="1050" dirty="0"/>
              <a:t>' </a:t>
            </a:r>
            <a:r>
              <a:rPr lang="ko-KR" altLang="en-US" sz="1050" dirty="0"/>
              <a:t>방식으로 전기 에너지원만 신청할 수 </a:t>
            </a:r>
            <a:r>
              <a:rPr lang="ko-KR" altLang="en-US" sz="1050" dirty="0" err="1"/>
              <a:t>있습으며</a:t>
            </a:r>
            <a:r>
              <a:rPr lang="en-US" altLang="ko-KR" sz="1050" dirty="0"/>
              <a:t>, </a:t>
            </a:r>
            <a:r>
              <a:rPr lang="ko-KR" altLang="en-US" sz="1050" dirty="0"/>
              <a:t>겨울철 </a:t>
            </a:r>
            <a:r>
              <a:rPr lang="ko-KR" altLang="en-US" sz="1050" dirty="0" err="1"/>
              <a:t>에너지바우처는</a:t>
            </a:r>
            <a:r>
              <a:rPr lang="ko-KR" altLang="en-US" sz="1050" dirty="0"/>
              <a:t> </a:t>
            </a:r>
            <a:r>
              <a:rPr lang="ko-KR" altLang="en-US" sz="1050" dirty="0" err="1"/>
              <a:t>요금차감과</a:t>
            </a:r>
            <a:r>
              <a:rPr lang="ko-KR" altLang="en-US" sz="1050" dirty="0"/>
              <a:t> </a:t>
            </a:r>
            <a:r>
              <a:rPr lang="ko-KR" altLang="en-US" sz="1050" dirty="0" err="1"/>
              <a:t>국민행복카트</a:t>
            </a:r>
            <a:r>
              <a:rPr lang="ko-KR" altLang="en-US" sz="1050" dirty="0"/>
              <a:t> 방식을 선택하여 신청할 수 있습니다</a:t>
            </a:r>
            <a:endParaRPr lang="en-US" altLang="ko-KR" sz="10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D1235C3-87A8-A833-B4E9-D9715F826532}"/>
              </a:ext>
            </a:extLst>
          </p:cNvPr>
          <p:cNvSpPr txBox="1"/>
          <p:nvPr/>
        </p:nvSpPr>
        <p:spPr>
          <a:xfrm>
            <a:off x="7071961" y="3094873"/>
            <a:ext cx="3667667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800" b="1" dirty="0"/>
              <a:t>에너지 바우처 바로가기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2604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093D9E-830E-D471-C7A6-72E3BFAB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51F2709-EDE6-C240-B036-A77D95A7EF4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C39C496-84C7-52BB-AEB9-E4EF656AE3E7}"/>
              </a:ext>
            </a:extLst>
          </p:cNvPr>
          <p:cNvSpPr/>
          <p:nvPr/>
        </p:nvSpPr>
        <p:spPr>
          <a:xfrm>
            <a:off x="619454" y="1583652"/>
            <a:ext cx="10497110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3C7CC15-40D5-AABB-2318-15EC08CCB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00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F18AABC0-D45B-BAD7-300A-33033A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A051749-BA4C-C87D-C1D8-B81F3F49F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00F7FFBF-097A-40D3-A491-C2EF24D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488" y="1795134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56CF52B-5BD8-AE30-4A42-B695F7F67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2883" y="1812670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2A3061D7-8D66-32C8-6208-9AA5B815AFD1}"/>
              </a:ext>
            </a:extLst>
          </p:cNvPr>
          <p:cNvCxnSpPr/>
          <p:nvPr/>
        </p:nvCxnSpPr>
        <p:spPr>
          <a:xfrm>
            <a:off x="1041700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42E29C-47A4-A950-943A-97CBB1A16E6F}"/>
              </a:ext>
            </a:extLst>
          </p:cNvPr>
          <p:cNvGrpSpPr/>
          <p:nvPr/>
        </p:nvGrpSpPr>
        <p:grpSpPr>
          <a:xfrm>
            <a:off x="1075435" y="2835521"/>
            <a:ext cx="1845639" cy="945109"/>
            <a:chOff x="8634546" y="1437155"/>
            <a:chExt cx="3515775" cy="88720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88B0AD7-6E11-42A8-715E-E9B9F1F01CF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390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32,145 </a:t>
              </a:r>
              <a:r>
                <a:rPr lang="en-US" altLang="ko-KR" sz="1050" b="1" dirty="0" err="1">
                  <a:solidFill>
                    <a:schemeClr val="bg1"/>
                  </a:solidFill>
                </a:rPr>
                <a:t>ktoe</a:t>
              </a:r>
              <a:endParaRPr lang="en-US" altLang="ko-KR" sz="1050" b="1" dirty="0">
                <a:solidFill>
                  <a:schemeClr val="bg1"/>
                </a:solidFill>
              </a:endParaRPr>
            </a:p>
            <a:p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70F3D27-D3CC-3C69-F34B-94EBB57174B5}"/>
                </a:ext>
              </a:extLst>
            </p:cNvPr>
            <p:cNvSpPr txBox="1"/>
            <p:nvPr/>
          </p:nvSpPr>
          <p:spPr>
            <a:xfrm>
              <a:off x="8634546" y="1688737"/>
              <a:ext cx="3515775" cy="63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최종 에너지 소비량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소비량의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13.7%</a:t>
              </a:r>
            </a:p>
            <a:p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1BE63A5-92A3-89EC-AC54-3C1AF7CCBE4C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64A75E59-45C4-F802-DAD2-DF797B364109}"/>
              </a:ext>
            </a:extLst>
          </p:cNvPr>
          <p:cNvGrpSpPr/>
          <p:nvPr/>
        </p:nvGrpSpPr>
        <p:grpSpPr>
          <a:xfrm>
            <a:off x="2835840" y="2835520"/>
            <a:ext cx="1863937" cy="791218"/>
            <a:chOff x="8634546" y="1437155"/>
            <a:chExt cx="4165996" cy="74274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FF75DB-F9AA-FD77-5346-BD86D3B85804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2.35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인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FD9BD8-C84F-DACE-C265-3AE6623CDB30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10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8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913106D7-76B3-6906-8E3F-A16F1ABA3CD8}"/>
              </a:ext>
            </a:extLst>
          </p:cNvPr>
          <p:cNvCxnSpPr/>
          <p:nvPr/>
        </p:nvCxnSpPr>
        <p:spPr>
          <a:xfrm>
            <a:off x="4733512" y="287513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BD4FCF0A-88B2-A4F6-8DDD-7047D7F5EBE7}"/>
              </a:ext>
            </a:extLst>
          </p:cNvPr>
          <p:cNvCxnSpPr/>
          <p:nvPr/>
        </p:nvCxnSpPr>
        <p:spPr>
          <a:xfrm>
            <a:off x="6784842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61E78EEF-82A5-8C14-9C24-919CC462F8C7}"/>
              </a:ext>
            </a:extLst>
          </p:cNvPr>
          <p:cNvGrpSpPr/>
          <p:nvPr/>
        </p:nvGrpSpPr>
        <p:grpSpPr>
          <a:xfrm>
            <a:off x="8871863" y="2835520"/>
            <a:ext cx="2292493" cy="791220"/>
            <a:chOff x="8634546" y="1437155"/>
            <a:chExt cx="4344621" cy="74274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DD5DA5-1D36-2BCF-5CE2-DCBD8828D03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-2.49 %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88AD175-49AE-C3AE-1E17-9DA876C83DE7}"/>
                </a:ext>
              </a:extLst>
            </p:cNvPr>
            <p:cNvSpPr txBox="1"/>
            <p:nvPr/>
          </p:nvSpPr>
          <p:spPr>
            <a:xfrm>
              <a:off x="8634546" y="1688736"/>
              <a:ext cx="4344621" cy="491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 증가율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-1.34%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F58D9FD3-C85C-CBC6-A858-6393446334B0}"/>
              </a:ext>
            </a:extLst>
          </p:cNvPr>
          <p:cNvGrpSpPr/>
          <p:nvPr/>
        </p:nvGrpSpPr>
        <p:grpSpPr>
          <a:xfrm>
            <a:off x="6847926" y="2845392"/>
            <a:ext cx="1765751" cy="772165"/>
            <a:chOff x="8634544" y="1437155"/>
            <a:chExt cx="3514541" cy="72485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537C892-282F-690B-5AA3-A5D7E3101D83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0.062 toe/</a:t>
              </a:r>
              <a:r>
                <a:rPr lang="ko-KR" altLang="en-US" sz="1050" b="1" dirty="0">
                  <a:solidFill>
                    <a:schemeClr val="bg1"/>
                  </a:solidFill>
                </a:rPr>
                <a:t>백만원</a:t>
              </a:r>
              <a:endParaRPr lang="en-US" altLang="ko-KR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63DBA14-4C16-34FF-696B-A36A93FB4616}"/>
                </a:ext>
              </a:extLst>
            </p:cNvPr>
            <p:cNvSpPr txBox="1"/>
            <p:nvPr/>
          </p:nvSpPr>
          <p:spPr>
            <a:xfrm>
              <a:off x="8634544" y="1670848"/>
              <a:ext cx="3514541" cy="491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GRDP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당 에너지 소비량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(2022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  <a:endParaRPr lang="ko-KR" altLang="en-US" sz="1000" b="1" dirty="0">
                <a:solidFill>
                  <a:schemeClr val="bg1"/>
                </a:solidFill>
              </a:endParaRP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17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시도 중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13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번째로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높음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6" name="직선 연결선 115">
            <a:extLst>
              <a:ext uri="{FF2B5EF4-FFF2-40B4-BE49-F238E27FC236}">
                <a16:creationId xmlns:a16="http://schemas.microsoft.com/office/drawing/2014/main" id="{AC9BD0D3-3865-F2EF-3BE0-DE2CD211E77A}"/>
              </a:ext>
            </a:extLst>
          </p:cNvPr>
          <p:cNvCxnSpPr/>
          <p:nvPr/>
        </p:nvCxnSpPr>
        <p:spPr>
          <a:xfrm>
            <a:off x="8737467" y="2881327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36BA5AB-197D-F85B-8EBD-9398E222E933}"/>
              </a:ext>
            </a:extLst>
          </p:cNvPr>
          <p:cNvGrpSpPr/>
          <p:nvPr/>
        </p:nvGrpSpPr>
        <p:grpSpPr>
          <a:xfrm>
            <a:off x="4765453" y="2835519"/>
            <a:ext cx="1863937" cy="791219"/>
            <a:chOff x="8634546" y="1437155"/>
            <a:chExt cx="4165996" cy="74274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F8030D-E4E1-C6BF-BDE5-922EB5D334E8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dirty="0">
                  <a:solidFill>
                    <a:schemeClr val="bg1"/>
                  </a:solidFill>
                </a:rPr>
                <a:t>0.73 %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DF4DDE-04EB-6D36-13E0-6220F47B02D3}"/>
                </a:ext>
              </a:extLst>
            </p:cNvPr>
            <p:cNvSpPr txBox="1"/>
            <p:nvPr/>
          </p:nvSpPr>
          <p:spPr>
            <a:xfrm>
              <a:off x="8634548" y="1688735"/>
              <a:ext cx="4165994" cy="491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에너지 소비 증가율 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(2012~2022 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연평균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en-US" altLang="ko-KR" sz="800" b="1" dirty="0">
                  <a:solidFill>
                    <a:schemeClr val="bg1"/>
                  </a:solidFill>
                  <a:sym typeface="Symbol" panose="05050102010706020507" pitchFamily="18" charset="2"/>
                </a:rPr>
                <a:t> 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전국 증가율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: 0.98%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30767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7C141-537E-D264-4734-A755C4E4CC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D3564E-B40F-E7DA-164A-6160CB6B12F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1FF1C72E-F030-3A18-971D-4730EBCB8787}"/>
              </a:ext>
            </a:extLst>
          </p:cNvPr>
          <p:cNvSpPr/>
          <p:nvPr/>
        </p:nvSpPr>
        <p:spPr>
          <a:xfrm>
            <a:off x="8408129" y="3248106"/>
            <a:ext cx="1935260" cy="963233"/>
          </a:xfrm>
          <a:prstGeom prst="wedgeRectCallout">
            <a:avLst>
              <a:gd name="adj1" fmla="val -95241"/>
              <a:gd name="adj2" fmla="val -665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기존에 화면에 </a:t>
            </a:r>
            <a:r>
              <a:rPr lang="en-US" altLang="ko-KR" sz="1100" dirty="0">
                <a:solidFill>
                  <a:schemeClr val="tx1"/>
                </a:solidFill>
              </a:rPr>
              <a:t>2</a:t>
            </a:r>
            <a:r>
              <a:rPr lang="ko-KR" altLang="en-US" sz="1100" dirty="0">
                <a:solidFill>
                  <a:schemeClr val="tx1"/>
                </a:solidFill>
              </a:rPr>
              <a:t>개 컨텐츠가 보이는 것을</a:t>
            </a:r>
            <a:r>
              <a:rPr lang="en-US" altLang="ko-KR" sz="1100" dirty="0">
                <a:solidFill>
                  <a:schemeClr val="tx1"/>
                </a:solidFill>
              </a:rPr>
              <a:t> &gt;&gt; </a:t>
            </a:r>
            <a:r>
              <a:rPr lang="ko-KR" altLang="en-US" sz="1100" dirty="0">
                <a:solidFill>
                  <a:schemeClr val="tx1"/>
                </a:solidFill>
              </a:rPr>
              <a:t> 화면에 </a:t>
            </a:r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>
                <a:solidFill>
                  <a:schemeClr val="tx1"/>
                </a:solidFill>
              </a:rPr>
              <a:t>개 컨텐츠만 보이게 만들어주세요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0E3F0-33E2-D933-45B0-02B26C73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919" y="3007374"/>
            <a:ext cx="2967154" cy="204978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3E5D99-BA99-8DF9-97C0-28BCCDC9ED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042"/>
          <a:stretch/>
        </p:blipFill>
        <p:spPr>
          <a:xfrm>
            <a:off x="4807109" y="1441443"/>
            <a:ext cx="2316598" cy="204978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868EA76-0C89-DC56-B77F-5F07B55415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57" t="10162"/>
          <a:stretch/>
        </p:blipFill>
        <p:spPr>
          <a:xfrm>
            <a:off x="4864752" y="3566071"/>
            <a:ext cx="2240024" cy="1841472"/>
          </a:xfrm>
          <a:prstGeom prst="rect">
            <a:avLst/>
          </a:prstGeom>
        </p:spPr>
      </p:pic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E5DAC97D-B346-CB56-84B7-1ED3C0B3DC3E}"/>
              </a:ext>
            </a:extLst>
          </p:cNvPr>
          <p:cNvSpPr/>
          <p:nvPr/>
        </p:nvSpPr>
        <p:spPr>
          <a:xfrm>
            <a:off x="3886344" y="354763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405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2841A-B69E-4433-37A0-A6E6E2C5A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960718-88BC-6879-92C9-E33DAF15370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F968EDC-E363-6B80-046D-F8A98865A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68" y="1214782"/>
            <a:ext cx="7851896" cy="5509260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B5E0665D-414D-9B11-629F-68E192C43A08}"/>
              </a:ext>
            </a:extLst>
          </p:cNvPr>
          <p:cNvSpPr/>
          <p:nvPr/>
        </p:nvSpPr>
        <p:spPr>
          <a:xfrm>
            <a:off x="8911049" y="4101547"/>
            <a:ext cx="1935260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‘GRDP</a:t>
            </a:r>
            <a:r>
              <a:rPr lang="ko-KR" altLang="en-US" sz="1100" dirty="0">
                <a:solidFill>
                  <a:schemeClr val="tx1"/>
                </a:solidFill>
              </a:rPr>
              <a:t>당 최종에너지 소비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교체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7BCB196B-E0AE-AB7D-8B4F-449DCDCCEA6F}"/>
              </a:ext>
            </a:extLst>
          </p:cNvPr>
          <p:cNvSpPr/>
          <p:nvPr/>
        </p:nvSpPr>
        <p:spPr>
          <a:xfrm>
            <a:off x="6503129" y="2497424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8DB7AD-60D7-B39B-93D3-76DBFB5CAECA}"/>
              </a:ext>
            </a:extLst>
          </p:cNvPr>
          <p:cNvSpPr txBox="1"/>
          <p:nvPr/>
        </p:nvSpPr>
        <p:spPr>
          <a:xfrm>
            <a:off x="4068974" y="2410204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인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3C07FC5F-EE0B-7186-24E4-D77623B89A99}"/>
              </a:ext>
            </a:extLst>
          </p:cNvPr>
          <p:cNvSpPr/>
          <p:nvPr/>
        </p:nvSpPr>
        <p:spPr>
          <a:xfrm>
            <a:off x="6503129" y="4978143"/>
            <a:ext cx="865411" cy="461666"/>
          </a:xfrm>
          <a:prstGeom prst="wedgeRectCallout">
            <a:avLst>
              <a:gd name="adj1" fmla="val -222027"/>
              <a:gd name="adj2" fmla="val -3197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삽입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FE9F-D015-906D-0957-A5E86341A749}"/>
              </a:ext>
            </a:extLst>
          </p:cNvPr>
          <p:cNvSpPr txBox="1"/>
          <p:nvPr/>
        </p:nvSpPr>
        <p:spPr>
          <a:xfrm>
            <a:off x="4068974" y="4978144"/>
            <a:ext cx="111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toe/</a:t>
            </a:r>
            <a:r>
              <a:rPr lang="ko-KR" altLang="en-US" sz="900" b="1" dirty="0">
                <a:highlight>
                  <a:srgbClr val="FFFF00"/>
                </a:highlight>
              </a:rPr>
              <a:t>백만원</a:t>
            </a:r>
            <a:endParaRPr lang="en-US" altLang="ko-KR" sz="900" b="1" dirty="0">
              <a:highlight>
                <a:srgbClr val="FFFF00"/>
              </a:highlight>
            </a:endParaRP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F9173341-8148-0E9B-B62C-83133867C630}"/>
              </a:ext>
            </a:extLst>
          </p:cNvPr>
          <p:cNvSpPr/>
          <p:nvPr/>
        </p:nvSpPr>
        <p:spPr>
          <a:xfrm>
            <a:off x="133048" y="6982033"/>
            <a:ext cx="3656631" cy="963233"/>
          </a:xfrm>
          <a:prstGeom prst="wedgeRectCallout">
            <a:avLst>
              <a:gd name="adj1" fmla="val 2256"/>
              <a:gd name="adj2" fmla="val -11978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부문별</a:t>
            </a:r>
            <a:r>
              <a:rPr lang="en-US" altLang="ko-KR" sz="1100" dirty="0">
                <a:solidFill>
                  <a:schemeClr val="tx1"/>
                </a:solidFill>
              </a:rPr>
              <a:t>’ tab</a:t>
            </a:r>
            <a:r>
              <a:rPr lang="ko-KR" altLang="en-US" sz="1100" dirty="0">
                <a:solidFill>
                  <a:schemeClr val="tx1"/>
                </a:solidFill>
              </a:rPr>
              <a:t>을 </a:t>
            </a:r>
            <a:r>
              <a:rPr lang="ko-KR" altLang="en-US" sz="1100" dirty="0" err="1">
                <a:solidFill>
                  <a:schemeClr val="tx1"/>
                </a:solidFill>
              </a:rPr>
              <a:t>눌렀을때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그래프 전체적으로 포커스가 맞춰줘 있음에도 불구하고 아래에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&gt;</a:t>
            </a:r>
            <a:r>
              <a:rPr lang="ko-KR" altLang="en-US" sz="1100" dirty="0">
                <a:solidFill>
                  <a:schemeClr val="tx1"/>
                </a:solidFill>
              </a:rPr>
              <a:t>산업</a:t>
            </a:r>
            <a:r>
              <a:rPr lang="en-US" altLang="ko-KR" sz="1100" dirty="0">
                <a:solidFill>
                  <a:schemeClr val="tx1"/>
                </a:solidFill>
              </a:rPr>
              <a:t>’</a:t>
            </a:r>
            <a:r>
              <a:rPr lang="ko-KR" altLang="en-US" sz="1100" dirty="0">
                <a:solidFill>
                  <a:schemeClr val="tx1"/>
                </a:solidFill>
              </a:rPr>
              <a:t> 항목이 나옵니다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이는 </a:t>
            </a:r>
            <a:r>
              <a:rPr lang="en-US" altLang="ko-KR" sz="1100" dirty="0">
                <a:solidFill>
                  <a:schemeClr val="tx1"/>
                </a:solidFill>
              </a:rPr>
              <a:t>‘</a:t>
            </a:r>
            <a:r>
              <a:rPr lang="ko-KR" altLang="en-US" sz="1100" dirty="0">
                <a:solidFill>
                  <a:schemeClr val="tx1"/>
                </a:solidFill>
              </a:rPr>
              <a:t>광역시도</a:t>
            </a:r>
            <a:r>
              <a:rPr lang="en-US" altLang="ko-KR" sz="1100" dirty="0">
                <a:solidFill>
                  <a:schemeClr val="tx1"/>
                </a:solidFill>
              </a:rPr>
              <a:t>’ </a:t>
            </a:r>
            <a:r>
              <a:rPr lang="ko-KR" altLang="en-US" sz="1100" dirty="0">
                <a:solidFill>
                  <a:schemeClr val="tx1"/>
                </a:solidFill>
              </a:rPr>
              <a:t>로 </a:t>
            </a:r>
            <a:r>
              <a:rPr lang="ko-KR" altLang="en-US" sz="1100" dirty="0" err="1">
                <a:solidFill>
                  <a:schemeClr val="tx1"/>
                </a:solidFill>
              </a:rPr>
              <a:t>나오는게</a:t>
            </a:r>
            <a:r>
              <a:rPr lang="ko-KR" altLang="en-US" sz="1100" dirty="0">
                <a:solidFill>
                  <a:schemeClr val="tx1"/>
                </a:solidFill>
              </a:rPr>
              <a:t> 맞을 것 같습니다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en-US" altLang="ko-KR" sz="1100" dirty="0" err="1">
                <a:solidFill>
                  <a:schemeClr val="tx1"/>
                </a:solidFill>
              </a:rPr>
              <a:t>TreeMap</a:t>
            </a:r>
            <a:r>
              <a:rPr lang="ko-KR" altLang="en-US" sz="1100" dirty="0">
                <a:solidFill>
                  <a:schemeClr val="tx1"/>
                </a:solidFill>
              </a:rPr>
              <a:t>을 활용하는 모든 곳에서 수정 부탁드립니다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220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AEED-2AB8-5FA1-4C1B-3870A093A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F0EB2E8-15FF-FD2C-D275-7352DB23BCB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0646E86-646B-04D7-49BB-3897E576FE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0445"/>
          <a:stretch/>
        </p:blipFill>
        <p:spPr>
          <a:xfrm>
            <a:off x="605583" y="1130300"/>
            <a:ext cx="1896317" cy="2610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C6361E8-5EE3-E1C9-3CBE-4E0C49DBC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0051"/>
          <a:stretch/>
        </p:blipFill>
        <p:spPr>
          <a:xfrm>
            <a:off x="605583" y="4108889"/>
            <a:ext cx="1985217" cy="27067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F5DF2E-9DBC-E718-069F-3D4F6EE9DE4F}"/>
              </a:ext>
            </a:extLst>
          </p:cNvPr>
          <p:cNvSpPr txBox="1"/>
          <p:nvPr/>
        </p:nvSpPr>
        <p:spPr>
          <a:xfrm>
            <a:off x="653831" y="18396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산업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514F6E25-5BD4-87BF-2CB0-421BE439C943}"/>
              </a:ext>
            </a:extLst>
          </p:cNvPr>
          <p:cNvSpPr/>
          <p:nvPr/>
        </p:nvSpPr>
        <p:spPr>
          <a:xfrm>
            <a:off x="3119286" y="183963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부문인지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1C90396C-A68C-A35F-7812-49B3264827F3}"/>
              </a:ext>
            </a:extLst>
          </p:cNvPr>
          <p:cNvSpPr/>
          <p:nvPr/>
        </p:nvSpPr>
        <p:spPr>
          <a:xfrm>
            <a:off x="3119286" y="4716188"/>
            <a:ext cx="1935260" cy="963233"/>
          </a:xfrm>
          <a:prstGeom prst="wedgeRectCallout">
            <a:avLst>
              <a:gd name="adj1" fmla="val -85922"/>
              <a:gd name="adj2" fmla="val -441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색깔별로 어떤 에너지원인지 투명도가 들어간 글씨로 크게 적히면 좋겠습니다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A427214-BE6B-B7F1-3CB2-61F1826C2166}"/>
              </a:ext>
            </a:extLst>
          </p:cNvPr>
          <p:cNvSpPr txBox="1"/>
          <p:nvPr/>
        </p:nvSpPr>
        <p:spPr>
          <a:xfrm>
            <a:off x="653831" y="4963838"/>
            <a:ext cx="1654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>
                    <a:alpha val="34000"/>
                  </a:schemeClr>
                </a:solidFill>
              </a:rPr>
              <a:t>석유</a:t>
            </a:r>
            <a:endParaRPr lang="en-US" altLang="ko-KR" sz="3600" b="1" dirty="0">
              <a:solidFill>
                <a:schemeClr val="bg1">
                  <a:alpha val="34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61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CE2A-B0BB-F0BD-DD3C-BD00B0546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3BAE7C6-AD71-F1CF-D1D6-DCF8F810A99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소비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EEF1C7-F332-E5CA-85BA-A7A326BE5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01" y="1460500"/>
            <a:ext cx="7968360" cy="469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10FFB6-9F8F-4329-1A18-9EA41EB07554}"/>
              </a:ext>
            </a:extLst>
          </p:cNvPr>
          <p:cNvSpPr txBox="1"/>
          <p:nvPr/>
        </p:nvSpPr>
        <p:spPr>
          <a:xfrm>
            <a:off x="414601" y="2035830"/>
            <a:ext cx="8713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b="1" dirty="0">
                <a:highlight>
                  <a:srgbClr val="FFFF00"/>
                </a:highlight>
              </a:rPr>
              <a:t>단위</a:t>
            </a:r>
            <a:r>
              <a:rPr lang="en-US" altLang="ko-KR" sz="900" b="1" dirty="0">
                <a:highlight>
                  <a:srgbClr val="FFFF00"/>
                </a:highlight>
              </a:rPr>
              <a:t>: GWh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BCF9207A-CFEF-CFC7-B371-31BA581AF03F}"/>
              </a:ext>
            </a:extLst>
          </p:cNvPr>
          <p:cNvSpPr/>
          <p:nvPr/>
        </p:nvSpPr>
        <p:spPr>
          <a:xfrm>
            <a:off x="1285927" y="2151246"/>
            <a:ext cx="2560955" cy="619125"/>
          </a:xfrm>
          <a:prstGeom prst="wedgeRectCallout">
            <a:avLst>
              <a:gd name="adj1" fmla="val -54966"/>
              <a:gd name="adj2" fmla="val -45576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단위 추가 </a:t>
            </a:r>
            <a:r>
              <a:rPr lang="en-US" altLang="ko-KR" sz="1100" dirty="0">
                <a:solidFill>
                  <a:schemeClr val="tx1"/>
                </a:solidFill>
              </a:rPr>
              <a:t>(</a:t>
            </a:r>
            <a:r>
              <a:rPr lang="ko-KR" altLang="en-US" sz="1100" dirty="0">
                <a:solidFill>
                  <a:schemeClr val="tx1"/>
                </a:solidFill>
              </a:rPr>
              <a:t>최종에너지소비</a:t>
            </a:r>
            <a:r>
              <a:rPr lang="en-US" altLang="ko-KR" sz="1100" dirty="0">
                <a:solidFill>
                  <a:schemeClr val="tx1"/>
                </a:solidFill>
              </a:rPr>
              <a:t>: </a:t>
            </a:r>
            <a:r>
              <a:rPr lang="en-US" altLang="ko-KR" sz="1100" dirty="0" err="1">
                <a:solidFill>
                  <a:schemeClr val="tx1"/>
                </a:solidFill>
              </a:rPr>
              <a:t>ktoe</a:t>
            </a:r>
            <a:r>
              <a:rPr lang="en-US" altLang="ko-KR" sz="1100" dirty="0">
                <a:solidFill>
                  <a:schemeClr val="tx1"/>
                </a:solidFill>
              </a:rPr>
              <a:t>,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1</a:t>
            </a:r>
            <a:r>
              <a:rPr lang="ko-KR" altLang="en-US" sz="1100" dirty="0" err="1">
                <a:solidFill>
                  <a:schemeClr val="tx1"/>
                </a:solidFill>
              </a:rPr>
              <a:t>인당에너지소비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인</a:t>
            </a:r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en-US" altLang="ko-KR" sz="1100" dirty="0">
                <a:solidFill>
                  <a:schemeClr val="tx1"/>
                </a:solidFill>
              </a:rPr>
              <a:t>GRDP</a:t>
            </a:r>
            <a:r>
              <a:rPr lang="ko-KR" altLang="en-US" sz="1100" dirty="0">
                <a:solidFill>
                  <a:schemeClr val="tx1"/>
                </a:solidFill>
              </a:rPr>
              <a:t>당 에너지소비</a:t>
            </a:r>
            <a:r>
              <a:rPr lang="en-US" altLang="ko-KR" sz="1100" dirty="0">
                <a:solidFill>
                  <a:schemeClr val="tx1"/>
                </a:solidFill>
              </a:rPr>
              <a:t>: toe/</a:t>
            </a:r>
            <a:r>
              <a:rPr lang="ko-KR" altLang="en-US" sz="1100" dirty="0">
                <a:solidFill>
                  <a:schemeClr val="tx1"/>
                </a:solidFill>
              </a:rPr>
              <a:t>백만원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0FCBC0B3-E782-5829-2CA7-41A419CFA991}"/>
              </a:ext>
            </a:extLst>
          </p:cNvPr>
          <p:cNvSpPr/>
          <p:nvPr/>
        </p:nvSpPr>
        <p:spPr>
          <a:xfrm>
            <a:off x="9120505" y="2151246"/>
            <a:ext cx="2560955" cy="1736303"/>
          </a:xfrm>
          <a:prstGeom prst="wedgeRectCallout">
            <a:avLst>
              <a:gd name="adj1" fmla="val -99003"/>
              <a:gd name="adj2" fmla="val 2152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현재 어느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갖다 대어도</a:t>
            </a:r>
            <a:r>
              <a:rPr lang="en-US" altLang="ko-KR" sz="1100" dirty="0">
                <a:solidFill>
                  <a:schemeClr val="tx1"/>
                </a:solidFill>
              </a:rPr>
              <a:t>, 2020</a:t>
            </a:r>
            <a:r>
              <a:rPr lang="ko-KR" altLang="en-US" sz="1100" dirty="0">
                <a:solidFill>
                  <a:schemeClr val="tx1"/>
                </a:solidFill>
              </a:rPr>
              <a:t>년 모든 시도의 값이 다 보여집니다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endParaRPr lang="en-US" altLang="ko-KR" sz="1100" dirty="0">
              <a:solidFill>
                <a:schemeClr val="tx1"/>
              </a:solidFill>
            </a:endParaRPr>
          </a:p>
          <a:p>
            <a:r>
              <a:rPr lang="ko-KR" altLang="en-US" sz="1100" dirty="0">
                <a:solidFill>
                  <a:schemeClr val="tx1"/>
                </a:solidFill>
              </a:rPr>
              <a:t>초록색 </a:t>
            </a:r>
            <a:r>
              <a:rPr lang="en-US" altLang="ko-KR" sz="1100" dirty="0">
                <a:solidFill>
                  <a:schemeClr val="tx1"/>
                </a:solidFill>
              </a:rPr>
              <a:t>line</a:t>
            </a:r>
            <a:r>
              <a:rPr lang="ko-KR" altLang="en-US" sz="1100" dirty="0">
                <a:solidFill>
                  <a:schemeClr val="tx1"/>
                </a:solidFill>
              </a:rPr>
              <a:t>에 </a:t>
            </a:r>
            <a:r>
              <a:rPr lang="en-US" altLang="ko-KR" sz="1100" dirty="0">
                <a:solidFill>
                  <a:schemeClr val="tx1"/>
                </a:solidFill>
              </a:rPr>
              <a:t>mouse on </a:t>
            </a:r>
            <a:r>
              <a:rPr lang="ko-KR" altLang="en-US" sz="1100" dirty="0">
                <a:solidFill>
                  <a:schemeClr val="tx1"/>
                </a:solidFill>
              </a:rPr>
              <a:t>하면 초록색에 해당하는 시도의 수치만 진하게 나오고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나머지는 연하게 나올 수 있게 해주세요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어떤 색깔의 라인이 어느 시도인지 구분하기가 힘듭니다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9" name="그림 8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3B85324-7C7C-9B96-2934-73C15B7B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01" t="15313" r="13562" b="40984"/>
          <a:stretch/>
        </p:blipFill>
        <p:spPr>
          <a:xfrm>
            <a:off x="9455149" y="-152353"/>
            <a:ext cx="1693459" cy="20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1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12756</TotalTime>
  <Words>4122</Words>
  <Application>Microsoft Office PowerPoint</Application>
  <PresentationFormat>와이드스크린</PresentationFormat>
  <Paragraphs>580</Paragraphs>
  <Slides>50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50</vt:i4>
      </vt:variant>
    </vt:vector>
  </HeadingPairs>
  <TitlesOfParts>
    <vt:vector size="60" baseType="lpstr">
      <vt:lpstr>Symbol</vt:lpstr>
      <vt:lpstr>경기천년제목 Light</vt:lpstr>
      <vt:lpstr>Arial</vt:lpstr>
      <vt:lpstr>맑은 고딕</vt:lpstr>
      <vt:lpstr>맑은 고딕</vt:lpstr>
      <vt:lpstr>경기천년제목 Bold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135</cp:revision>
  <dcterms:created xsi:type="dcterms:W3CDTF">2023-12-12T09:29:53Z</dcterms:created>
  <dcterms:modified xsi:type="dcterms:W3CDTF">2025-05-13T07:09:40Z</dcterms:modified>
</cp:coreProperties>
</file>